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handoutMasterIdLst>
    <p:handoutMasterId r:id="rId78"/>
  </p:handoutMasterIdLst>
  <p:sldIdLst>
    <p:sldId id="10013" r:id="rId2"/>
    <p:sldId id="308" r:id="rId3"/>
    <p:sldId id="1170" r:id="rId4"/>
    <p:sldId id="9982" r:id="rId5"/>
    <p:sldId id="9981" r:id="rId6"/>
    <p:sldId id="1169" r:id="rId7"/>
    <p:sldId id="10011" r:id="rId8"/>
    <p:sldId id="9985" r:id="rId9"/>
    <p:sldId id="10010" r:id="rId10"/>
    <p:sldId id="9983" r:id="rId11"/>
    <p:sldId id="9986" r:id="rId12"/>
    <p:sldId id="9927" r:id="rId13"/>
    <p:sldId id="9988" r:id="rId14"/>
    <p:sldId id="10012" r:id="rId15"/>
    <p:sldId id="9987" r:id="rId16"/>
    <p:sldId id="9989" r:id="rId17"/>
    <p:sldId id="9990" r:id="rId18"/>
    <p:sldId id="9996" r:id="rId19"/>
    <p:sldId id="9992" r:id="rId20"/>
    <p:sldId id="9991" r:id="rId21"/>
    <p:sldId id="9998" r:id="rId22"/>
    <p:sldId id="277" r:id="rId23"/>
    <p:sldId id="9942" r:id="rId24"/>
    <p:sldId id="6068" r:id="rId25"/>
    <p:sldId id="9941" r:id="rId26"/>
    <p:sldId id="9997" r:id="rId27"/>
    <p:sldId id="9947" r:id="rId28"/>
    <p:sldId id="9954" r:id="rId29"/>
    <p:sldId id="9999" r:id="rId30"/>
    <p:sldId id="10002" r:id="rId31"/>
    <p:sldId id="9980" r:id="rId32"/>
    <p:sldId id="10001" r:id="rId33"/>
    <p:sldId id="10003" r:id="rId34"/>
    <p:sldId id="10004" r:id="rId35"/>
    <p:sldId id="10006" r:id="rId36"/>
    <p:sldId id="1605" r:id="rId37"/>
    <p:sldId id="10005" r:id="rId38"/>
    <p:sldId id="10007" r:id="rId39"/>
    <p:sldId id="9957" r:id="rId40"/>
    <p:sldId id="9958" r:id="rId41"/>
    <p:sldId id="1557" r:id="rId42"/>
    <p:sldId id="10000" r:id="rId43"/>
    <p:sldId id="9961" r:id="rId44"/>
    <p:sldId id="9969" r:id="rId45"/>
    <p:sldId id="9970" r:id="rId46"/>
    <p:sldId id="10014" r:id="rId47"/>
    <p:sldId id="1571" r:id="rId48"/>
    <p:sldId id="10009" r:id="rId49"/>
    <p:sldId id="2105" r:id="rId50"/>
    <p:sldId id="9971" r:id="rId51"/>
    <p:sldId id="9972" r:id="rId52"/>
    <p:sldId id="9973" r:id="rId53"/>
    <p:sldId id="1275" r:id="rId54"/>
    <p:sldId id="1276" r:id="rId55"/>
    <p:sldId id="1220" r:id="rId56"/>
    <p:sldId id="1221" r:id="rId57"/>
    <p:sldId id="1223" r:id="rId58"/>
    <p:sldId id="1266" r:id="rId59"/>
    <p:sldId id="1262" r:id="rId60"/>
    <p:sldId id="1263" r:id="rId61"/>
    <p:sldId id="1264" r:id="rId62"/>
    <p:sldId id="1265" r:id="rId63"/>
    <p:sldId id="1291" r:id="rId64"/>
    <p:sldId id="1305" r:id="rId65"/>
    <p:sldId id="1509" r:id="rId66"/>
    <p:sldId id="1308" r:id="rId67"/>
    <p:sldId id="1307" r:id="rId68"/>
    <p:sldId id="9978" r:id="rId69"/>
    <p:sldId id="6028" r:id="rId70"/>
    <p:sldId id="6030" r:id="rId71"/>
    <p:sldId id="9979" r:id="rId72"/>
    <p:sldId id="6031" r:id="rId73"/>
    <p:sldId id="10015" r:id="rId74"/>
    <p:sldId id="6036" r:id="rId75"/>
    <p:sldId id="6034" r:id="rId76"/>
  </p:sldIdLst>
  <p:sldSz cx="9144000" cy="5143500" type="screen16x9"/>
  <p:notesSz cx="6858000" cy="9144000"/>
  <p:custDataLst>
    <p:tags r:id="rId7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93022"/>
  </p:normalViewPr>
  <p:slideViewPr>
    <p:cSldViewPr snapToGrid="0" snapToObjects="1">
      <p:cViewPr varScale="1">
        <p:scale>
          <a:sx n="153" d="100"/>
          <a:sy n="153" d="100"/>
        </p:scale>
        <p:origin x="376" y="176"/>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8DA05B-2F98-49E7-89CE-A55CA1F0EB0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6FAC777-5A86-4C73-B286-9BC2FA265494}">
      <dgm:prSet phldrT="[Text]" custT="1"/>
      <dgm:spPr>
        <a:xfrm>
          <a:off x="88584" y="5316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itchFamily="34" charset="0"/>
              <a:ea typeface="+mn-ea"/>
              <a:cs typeface="+mn-cs"/>
            </a:rPr>
            <a:t>Common Libraries</a:t>
          </a:r>
        </a:p>
      </dgm:t>
    </dgm:pt>
    <dgm:pt modelId="{9DCA57E4-4028-40AF-B6E0-CF7B404F33A9}" type="parTrans" cxnId="{CA7B05DD-2E18-437D-A0F8-A9CFD5C264B5}">
      <dgm:prSet/>
      <dgm:spPr/>
      <dgm:t>
        <a:bodyPr/>
        <a:lstStyle/>
        <a:p>
          <a:endParaRPr lang="en-US"/>
        </a:p>
      </dgm:t>
    </dgm:pt>
    <dgm:pt modelId="{31035230-5660-4C05-B8D6-512165EB1AD7}" type="sibTrans" cxnId="{CA7B05DD-2E18-437D-A0F8-A9CFD5C264B5}">
      <dgm:prSet/>
      <dgm:spPr/>
      <dgm:t>
        <a:bodyPr/>
        <a:lstStyle/>
        <a:p>
          <a:endParaRPr lang="en-US"/>
        </a:p>
      </dgm:t>
    </dgm:pt>
    <dgm:pt modelId="{74A41BB8-CAA4-4F90-B427-BCB20670E7AB}">
      <dgm:prSet phldrT="[Text]" custT="1"/>
      <dgm:spPr>
        <a:xfrm>
          <a:off x="88584" y="105108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itchFamily="34" charset="0"/>
              <a:ea typeface="+mn-ea"/>
              <a:cs typeface="+mn-cs"/>
            </a:rPr>
            <a:t>Workflow Libraries</a:t>
          </a:r>
        </a:p>
      </dgm:t>
    </dgm:pt>
    <dgm:pt modelId="{C8983793-71E1-494F-99C1-1C12A788674D}" type="parTrans" cxnId="{D931AE8E-4387-4416-96AE-D3319EAD794B}">
      <dgm:prSet/>
      <dgm:spPr/>
      <dgm:t>
        <a:bodyPr/>
        <a:lstStyle/>
        <a:p>
          <a:endParaRPr lang="en-US"/>
        </a:p>
      </dgm:t>
    </dgm:pt>
    <dgm:pt modelId="{62A4B4DB-C207-4357-B350-88CD823FB17F}" type="sibTrans" cxnId="{D931AE8E-4387-4416-96AE-D3319EAD794B}">
      <dgm:prSet/>
      <dgm:spPr/>
      <dgm:t>
        <a:bodyPr/>
        <a:lstStyle/>
        <a:p>
          <a:endParaRPr lang="en-US"/>
        </a:p>
      </dgm:t>
    </dgm:pt>
    <dgm:pt modelId="{D2BA0518-7DA4-421B-8A7A-2CE18335DAEA}">
      <dgm:prSet phldrT="[Text]" custT="1"/>
      <dgm:spPr>
        <a:xfrm>
          <a:off x="88584" y="55212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itchFamily="34" charset="0"/>
              <a:ea typeface="+mn-ea"/>
              <a:cs typeface="+mn-cs"/>
            </a:rPr>
            <a:t>Data Driven Methods</a:t>
          </a:r>
        </a:p>
      </dgm:t>
    </dgm:pt>
    <dgm:pt modelId="{752C2441-0C7C-4237-8AA2-45B1B5D89907}" type="sibTrans" cxnId="{CD47407F-46F1-4F2B-83B9-626ADA4A9BA1}">
      <dgm:prSet/>
      <dgm:spPr/>
      <dgm:t>
        <a:bodyPr/>
        <a:lstStyle/>
        <a:p>
          <a:endParaRPr lang="en-US"/>
        </a:p>
      </dgm:t>
    </dgm:pt>
    <dgm:pt modelId="{BC55F961-0F69-4866-A8A3-BC0D8A347BF7}" type="parTrans" cxnId="{CD47407F-46F1-4F2B-83B9-626ADA4A9BA1}">
      <dgm:prSet/>
      <dgm:spPr/>
      <dgm:t>
        <a:bodyPr/>
        <a:lstStyle/>
        <a:p>
          <a:endParaRPr lang="en-US"/>
        </a:p>
      </dgm:t>
    </dgm:pt>
    <dgm:pt modelId="{491D64FF-A3F0-411C-8C6D-15BC55159711}">
      <dgm:prSet phldrT="[Text]" custT="1"/>
      <dgm:spPr>
        <a:xfrm>
          <a:off x="88584" y="1550049"/>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itchFamily="34" charset="0"/>
              <a:ea typeface="+mn-ea"/>
              <a:cs typeface="+mn-cs"/>
            </a:rPr>
            <a:t>Keywords Driven Methods</a:t>
          </a:r>
        </a:p>
      </dgm:t>
    </dgm:pt>
    <dgm:pt modelId="{32455FEC-51F1-4148-B780-55BB1B8EA9CE}" type="parTrans" cxnId="{DC094F28-1561-4617-ABD7-6159A1A861A3}">
      <dgm:prSet/>
      <dgm:spPr/>
      <dgm:t>
        <a:bodyPr/>
        <a:lstStyle/>
        <a:p>
          <a:endParaRPr lang="en-US"/>
        </a:p>
      </dgm:t>
    </dgm:pt>
    <dgm:pt modelId="{91543A39-D7D9-4244-9893-D6C7A9FE58AB}" type="sibTrans" cxnId="{DC094F28-1561-4617-ABD7-6159A1A861A3}">
      <dgm:prSet/>
      <dgm:spPr/>
      <dgm:t>
        <a:bodyPr/>
        <a:lstStyle/>
        <a:p>
          <a:endParaRPr lang="en-US"/>
        </a:p>
      </dgm:t>
    </dgm:pt>
    <dgm:pt modelId="{77863401-AD26-42CC-A514-D2382D070E64}" type="pres">
      <dgm:prSet presAssocID="{218DA05B-2F98-49E7-89CE-A55CA1F0EB0D}" presName="linear" presStyleCnt="0">
        <dgm:presLayoutVars>
          <dgm:dir/>
          <dgm:animLvl val="lvl"/>
          <dgm:resizeHandles val="exact"/>
        </dgm:presLayoutVars>
      </dgm:prSet>
      <dgm:spPr/>
    </dgm:pt>
    <dgm:pt modelId="{1C5B84A1-3A23-49C4-813F-47DB209ED570}" type="pres">
      <dgm:prSet presAssocID="{36FAC777-5A86-4C73-B286-9BC2FA265494}" presName="parentLin" presStyleCnt="0"/>
      <dgm:spPr/>
    </dgm:pt>
    <dgm:pt modelId="{F08E7482-30C8-4780-8D45-07B0EBEA6AD2}" type="pres">
      <dgm:prSet presAssocID="{36FAC777-5A86-4C73-B286-9BC2FA265494}" presName="parentLeftMargin" presStyleLbl="node1" presStyleIdx="0" presStyleCnt="4"/>
      <dgm:spPr>
        <a:prstGeom prst="roundRect">
          <a:avLst/>
        </a:prstGeom>
      </dgm:spPr>
    </dgm:pt>
    <dgm:pt modelId="{50BA4297-5A3A-4FAD-A910-CE682F8299C3}" type="pres">
      <dgm:prSet presAssocID="{36FAC777-5A86-4C73-B286-9BC2FA265494}" presName="parentText" presStyleLbl="node1" presStyleIdx="0" presStyleCnt="4" custScaleX="142857">
        <dgm:presLayoutVars>
          <dgm:chMax val="0"/>
          <dgm:bulletEnabled val="1"/>
        </dgm:presLayoutVars>
      </dgm:prSet>
      <dgm:spPr/>
    </dgm:pt>
    <dgm:pt modelId="{D6B87651-8C29-4172-9CCC-3C2E5D0CDA2F}" type="pres">
      <dgm:prSet presAssocID="{36FAC777-5A86-4C73-B286-9BC2FA265494}" presName="negativeSpace" presStyleCnt="0"/>
      <dgm:spPr/>
    </dgm:pt>
    <dgm:pt modelId="{02630ABB-4A4F-4003-BE6E-3A68E9584B73}" type="pres">
      <dgm:prSet presAssocID="{36FAC777-5A86-4C73-B286-9BC2FA265494}" presName="childText" presStyleLbl="conFgAcc1" presStyleIdx="0" presStyleCnt="4">
        <dgm:presLayoutVars>
          <dgm:bulletEnabled val="1"/>
        </dgm:presLayoutVars>
      </dgm:prSet>
      <dgm:spPr>
        <a:xfrm>
          <a:off x="0" y="21552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48D0B949-CB0E-4236-9031-33B19356C4A1}" type="pres">
      <dgm:prSet presAssocID="{31035230-5660-4C05-B8D6-512165EB1AD7}" presName="spaceBetweenRectangles" presStyleCnt="0"/>
      <dgm:spPr/>
    </dgm:pt>
    <dgm:pt modelId="{3ED6477E-3C2D-48D3-BBE5-7FCEBABDD8A7}" type="pres">
      <dgm:prSet presAssocID="{D2BA0518-7DA4-421B-8A7A-2CE18335DAEA}" presName="parentLin" presStyleCnt="0"/>
      <dgm:spPr/>
    </dgm:pt>
    <dgm:pt modelId="{95FA06D0-FC5D-44C6-9F57-EB25AD8BCA44}" type="pres">
      <dgm:prSet presAssocID="{D2BA0518-7DA4-421B-8A7A-2CE18335DAEA}" presName="parentLeftMargin" presStyleLbl="node1" presStyleIdx="0" presStyleCnt="4"/>
      <dgm:spPr>
        <a:prstGeom prst="roundRect">
          <a:avLst/>
        </a:prstGeom>
      </dgm:spPr>
    </dgm:pt>
    <dgm:pt modelId="{BEBFD270-56EB-4BB8-906F-6A084D0868F4}" type="pres">
      <dgm:prSet presAssocID="{D2BA0518-7DA4-421B-8A7A-2CE18335DAEA}" presName="parentText" presStyleLbl="node1" presStyleIdx="1" presStyleCnt="4" custScaleX="137551">
        <dgm:presLayoutVars>
          <dgm:chMax val="0"/>
          <dgm:bulletEnabled val="1"/>
        </dgm:presLayoutVars>
      </dgm:prSet>
      <dgm:spPr/>
    </dgm:pt>
    <dgm:pt modelId="{6F11D683-2953-4D4F-8079-8AD80953F621}" type="pres">
      <dgm:prSet presAssocID="{D2BA0518-7DA4-421B-8A7A-2CE18335DAEA}" presName="negativeSpace" presStyleCnt="0"/>
      <dgm:spPr/>
    </dgm:pt>
    <dgm:pt modelId="{C426874F-AE1F-4F0A-92E1-D95AB399084D}" type="pres">
      <dgm:prSet presAssocID="{D2BA0518-7DA4-421B-8A7A-2CE18335DAEA}" presName="childText" presStyleLbl="conFgAcc1" presStyleIdx="1" presStyleCnt="4">
        <dgm:presLayoutVars>
          <dgm:bulletEnabled val="1"/>
        </dgm:presLayoutVars>
      </dgm:prSet>
      <dgm:spPr>
        <a:xfrm>
          <a:off x="0" y="71448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2674FA4B-34BE-4B2E-B806-25F14EDB9DA3}" type="pres">
      <dgm:prSet presAssocID="{752C2441-0C7C-4237-8AA2-45B1B5D89907}" presName="spaceBetweenRectangles" presStyleCnt="0"/>
      <dgm:spPr/>
    </dgm:pt>
    <dgm:pt modelId="{12480AFC-1688-4C83-ADBB-AF17732675C2}" type="pres">
      <dgm:prSet presAssocID="{74A41BB8-CAA4-4F90-B427-BCB20670E7AB}" presName="parentLin" presStyleCnt="0"/>
      <dgm:spPr/>
    </dgm:pt>
    <dgm:pt modelId="{FA913702-F825-402D-909D-7C5E59124814}" type="pres">
      <dgm:prSet presAssocID="{74A41BB8-CAA4-4F90-B427-BCB20670E7AB}" presName="parentLeftMargin" presStyleLbl="node1" presStyleIdx="1" presStyleCnt="4"/>
      <dgm:spPr>
        <a:prstGeom prst="roundRect">
          <a:avLst/>
        </a:prstGeom>
      </dgm:spPr>
    </dgm:pt>
    <dgm:pt modelId="{A76135FA-B3B9-4CF2-9A22-1FB351CBC45F}" type="pres">
      <dgm:prSet presAssocID="{74A41BB8-CAA4-4F90-B427-BCB20670E7AB}" presName="parentText" presStyleLbl="node1" presStyleIdx="2" presStyleCnt="4" custScaleX="142857">
        <dgm:presLayoutVars>
          <dgm:chMax val="0"/>
          <dgm:bulletEnabled val="1"/>
        </dgm:presLayoutVars>
      </dgm:prSet>
      <dgm:spPr/>
    </dgm:pt>
    <dgm:pt modelId="{DEC35422-646D-4A55-B27F-9D6C836E0FEA}" type="pres">
      <dgm:prSet presAssocID="{74A41BB8-CAA4-4F90-B427-BCB20670E7AB}" presName="negativeSpace" presStyleCnt="0"/>
      <dgm:spPr/>
    </dgm:pt>
    <dgm:pt modelId="{6650C820-A8DB-4943-8AE0-19F4FDBBA025}" type="pres">
      <dgm:prSet presAssocID="{74A41BB8-CAA4-4F90-B427-BCB20670E7AB}" presName="childText" presStyleLbl="conFgAcc1" presStyleIdx="2" presStyleCnt="4" custLinFactNeighborX="-1490">
        <dgm:presLayoutVars>
          <dgm:bulletEnabled val="1"/>
        </dgm:presLayoutVars>
      </dgm:prSet>
      <dgm:spPr>
        <a:xfrm>
          <a:off x="0" y="121344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E2100E02-6708-447E-8EF7-C37F486F9403}" type="pres">
      <dgm:prSet presAssocID="{62A4B4DB-C207-4357-B350-88CD823FB17F}" presName="spaceBetweenRectangles" presStyleCnt="0"/>
      <dgm:spPr/>
    </dgm:pt>
    <dgm:pt modelId="{08234AC9-C7AA-4F24-888D-F81D164B8045}" type="pres">
      <dgm:prSet presAssocID="{491D64FF-A3F0-411C-8C6D-15BC55159711}" presName="parentLin" presStyleCnt="0"/>
      <dgm:spPr/>
    </dgm:pt>
    <dgm:pt modelId="{F4C2DB73-692D-420B-9CC6-2B08A171CE10}" type="pres">
      <dgm:prSet presAssocID="{491D64FF-A3F0-411C-8C6D-15BC55159711}" presName="parentLeftMargin" presStyleLbl="node1" presStyleIdx="2" presStyleCnt="4"/>
      <dgm:spPr>
        <a:prstGeom prst="roundRect">
          <a:avLst/>
        </a:prstGeom>
      </dgm:spPr>
    </dgm:pt>
    <dgm:pt modelId="{2342B69B-C7B7-467D-AFE1-BE4604901FD4}" type="pres">
      <dgm:prSet presAssocID="{491D64FF-A3F0-411C-8C6D-15BC55159711}" presName="parentText" presStyleLbl="node1" presStyleIdx="3" presStyleCnt="4" custScaleX="142857">
        <dgm:presLayoutVars>
          <dgm:chMax val="0"/>
          <dgm:bulletEnabled val="1"/>
        </dgm:presLayoutVars>
      </dgm:prSet>
      <dgm:spPr/>
    </dgm:pt>
    <dgm:pt modelId="{9158A7FC-EAA6-46F9-A36A-66C15D34F73C}" type="pres">
      <dgm:prSet presAssocID="{491D64FF-A3F0-411C-8C6D-15BC55159711}" presName="negativeSpace" presStyleCnt="0"/>
      <dgm:spPr/>
    </dgm:pt>
    <dgm:pt modelId="{B641DB2E-FE9D-45DC-B946-D4917F73B23B}" type="pres">
      <dgm:prSet presAssocID="{491D64FF-A3F0-411C-8C6D-15BC55159711}" presName="childText" presStyleLbl="conFgAcc1" presStyleIdx="3" presStyleCnt="4">
        <dgm:presLayoutVars>
          <dgm:bulletEnabled val="1"/>
        </dgm:presLayoutVars>
      </dgm:prSet>
      <dgm:spPr>
        <a:xfrm>
          <a:off x="0" y="171240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Lst>
  <dgm:cxnLst>
    <dgm:cxn modelId="{D3D18725-DD4F-174E-8DCA-67EAF844B4C8}" type="presOf" srcId="{74A41BB8-CAA4-4F90-B427-BCB20670E7AB}" destId="{FA913702-F825-402D-909D-7C5E59124814}" srcOrd="0" destOrd="0" presId="urn:microsoft.com/office/officeart/2005/8/layout/list1"/>
    <dgm:cxn modelId="{DC094F28-1561-4617-ABD7-6159A1A861A3}" srcId="{218DA05B-2F98-49E7-89CE-A55CA1F0EB0D}" destId="{491D64FF-A3F0-411C-8C6D-15BC55159711}" srcOrd="3" destOrd="0" parTransId="{32455FEC-51F1-4148-B780-55BB1B8EA9CE}" sibTransId="{91543A39-D7D9-4244-9893-D6C7A9FE58AB}"/>
    <dgm:cxn modelId="{A3C94740-CE6C-7E43-9185-60F6903A2F83}" type="presOf" srcId="{218DA05B-2F98-49E7-89CE-A55CA1F0EB0D}" destId="{77863401-AD26-42CC-A514-D2382D070E64}" srcOrd="0" destOrd="0" presId="urn:microsoft.com/office/officeart/2005/8/layout/list1"/>
    <dgm:cxn modelId="{20DB3044-D62B-B24E-9D80-303E821EF49F}" type="presOf" srcId="{36FAC777-5A86-4C73-B286-9BC2FA265494}" destId="{50BA4297-5A3A-4FAD-A910-CE682F8299C3}" srcOrd="1" destOrd="0" presId="urn:microsoft.com/office/officeart/2005/8/layout/list1"/>
    <dgm:cxn modelId="{DB784862-43C2-A342-BF69-4A61122B2C23}" type="presOf" srcId="{491D64FF-A3F0-411C-8C6D-15BC55159711}" destId="{F4C2DB73-692D-420B-9CC6-2B08A171CE10}" srcOrd="0" destOrd="0" presId="urn:microsoft.com/office/officeart/2005/8/layout/list1"/>
    <dgm:cxn modelId="{FB240B73-4E85-C14B-8F2A-40C5088FCFB5}" type="presOf" srcId="{36FAC777-5A86-4C73-B286-9BC2FA265494}" destId="{F08E7482-30C8-4780-8D45-07B0EBEA6AD2}" srcOrd="0" destOrd="0" presId="urn:microsoft.com/office/officeart/2005/8/layout/list1"/>
    <dgm:cxn modelId="{40300C79-6D3B-374F-80EA-9F3A06511FCD}" type="presOf" srcId="{491D64FF-A3F0-411C-8C6D-15BC55159711}" destId="{2342B69B-C7B7-467D-AFE1-BE4604901FD4}" srcOrd="1" destOrd="0" presId="urn:microsoft.com/office/officeart/2005/8/layout/list1"/>
    <dgm:cxn modelId="{CD47407F-46F1-4F2B-83B9-626ADA4A9BA1}" srcId="{218DA05B-2F98-49E7-89CE-A55CA1F0EB0D}" destId="{D2BA0518-7DA4-421B-8A7A-2CE18335DAEA}" srcOrd="1" destOrd="0" parTransId="{BC55F961-0F69-4866-A8A3-BC0D8A347BF7}" sibTransId="{752C2441-0C7C-4237-8AA2-45B1B5D89907}"/>
    <dgm:cxn modelId="{D931AE8E-4387-4416-96AE-D3319EAD794B}" srcId="{218DA05B-2F98-49E7-89CE-A55CA1F0EB0D}" destId="{74A41BB8-CAA4-4F90-B427-BCB20670E7AB}" srcOrd="2" destOrd="0" parTransId="{C8983793-71E1-494F-99C1-1C12A788674D}" sibTransId="{62A4B4DB-C207-4357-B350-88CD823FB17F}"/>
    <dgm:cxn modelId="{B7C5BA9C-401A-9248-A477-C0F47E7305CC}" type="presOf" srcId="{D2BA0518-7DA4-421B-8A7A-2CE18335DAEA}" destId="{BEBFD270-56EB-4BB8-906F-6A084D0868F4}" srcOrd="1" destOrd="0" presId="urn:microsoft.com/office/officeart/2005/8/layout/list1"/>
    <dgm:cxn modelId="{0FC848A6-3EF7-C242-A795-A857DFB4D6DF}" type="presOf" srcId="{74A41BB8-CAA4-4F90-B427-BCB20670E7AB}" destId="{A76135FA-B3B9-4CF2-9A22-1FB351CBC45F}" srcOrd="1" destOrd="0" presId="urn:microsoft.com/office/officeart/2005/8/layout/list1"/>
    <dgm:cxn modelId="{B10C1EC3-F466-624A-8BCF-E47AB9811B1B}" type="presOf" srcId="{D2BA0518-7DA4-421B-8A7A-2CE18335DAEA}" destId="{95FA06D0-FC5D-44C6-9F57-EB25AD8BCA44}" srcOrd="0" destOrd="0" presId="urn:microsoft.com/office/officeart/2005/8/layout/list1"/>
    <dgm:cxn modelId="{CA7B05DD-2E18-437D-A0F8-A9CFD5C264B5}" srcId="{218DA05B-2F98-49E7-89CE-A55CA1F0EB0D}" destId="{36FAC777-5A86-4C73-B286-9BC2FA265494}" srcOrd="0" destOrd="0" parTransId="{9DCA57E4-4028-40AF-B6E0-CF7B404F33A9}" sibTransId="{31035230-5660-4C05-B8D6-512165EB1AD7}"/>
    <dgm:cxn modelId="{2FED8797-60E9-2E49-96D3-3B9EFA1DE407}" type="presParOf" srcId="{77863401-AD26-42CC-A514-D2382D070E64}" destId="{1C5B84A1-3A23-49C4-813F-47DB209ED570}" srcOrd="0" destOrd="0" presId="urn:microsoft.com/office/officeart/2005/8/layout/list1"/>
    <dgm:cxn modelId="{F3C62D35-1E5F-4646-9CD3-3D9043D97B72}" type="presParOf" srcId="{1C5B84A1-3A23-49C4-813F-47DB209ED570}" destId="{F08E7482-30C8-4780-8D45-07B0EBEA6AD2}" srcOrd="0" destOrd="0" presId="urn:microsoft.com/office/officeart/2005/8/layout/list1"/>
    <dgm:cxn modelId="{D73ACC72-7256-5842-AE2B-D9B25F2F1F14}" type="presParOf" srcId="{1C5B84A1-3A23-49C4-813F-47DB209ED570}" destId="{50BA4297-5A3A-4FAD-A910-CE682F8299C3}" srcOrd="1" destOrd="0" presId="urn:microsoft.com/office/officeart/2005/8/layout/list1"/>
    <dgm:cxn modelId="{8DBD6A46-0D10-3540-B14A-B3237097A90B}" type="presParOf" srcId="{77863401-AD26-42CC-A514-D2382D070E64}" destId="{D6B87651-8C29-4172-9CCC-3C2E5D0CDA2F}" srcOrd="1" destOrd="0" presId="urn:microsoft.com/office/officeart/2005/8/layout/list1"/>
    <dgm:cxn modelId="{6F79EF4C-20A9-E343-BE8B-102B2AE25934}" type="presParOf" srcId="{77863401-AD26-42CC-A514-D2382D070E64}" destId="{02630ABB-4A4F-4003-BE6E-3A68E9584B73}" srcOrd="2" destOrd="0" presId="urn:microsoft.com/office/officeart/2005/8/layout/list1"/>
    <dgm:cxn modelId="{7E82FCA7-5575-2241-8379-1819BC2BD5CD}" type="presParOf" srcId="{77863401-AD26-42CC-A514-D2382D070E64}" destId="{48D0B949-CB0E-4236-9031-33B19356C4A1}" srcOrd="3" destOrd="0" presId="urn:microsoft.com/office/officeart/2005/8/layout/list1"/>
    <dgm:cxn modelId="{733A3B97-F8A2-7447-B755-E76F378D9DD3}" type="presParOf" srcId="{77863401-AD26-42CC-A514-D2382D070E64}" destId="{3ED6477E-3C2D-48D3-BBE5-7FCEBABDD8A7}" srcOrd="4" destOrd="0" presId="urn:microsoft.com/office/officeart/2005/8/layout/list1"/>
    <dgm:cxn modelId="{63BAA5D0-945A-6648-B4FD-023D520C4798}" type="presParOf" srcId="{3ED6477E-3C2D-48D3-BBE5-7FCEBABDD8A7}" destId="{95FA06D0-FC5D-44C6-9F57-EB25AD8BCA44}" srcOrd="0" destOrd="0" presId="urn:microsoft.com/office/officeart/2005/8/layout/list1"/>
    <dgm:cxn modelId="{617D883B-D05F-D947-89AD-53CE15A3AFC4}" type="presParOf" srcId="{3ED6477E-3C2D-48D3-BBE5-7FCEBABDD8A7}" destId="{BEBFD270-56EB-4BB8-906F-6A084D0868F4}" srcOrd="1" destOrd="0" presId="urn:microsoft.com/office/officeart/2005/8/layout/list1"/>
    <dgm:cxn modelId="{080099D4-97A5-0348-9061-B9F329C35EA8}" type="presParOf" srcId="{77863401-AD26-42CC-A514-D2382D070E64}" destId="{6F11D683-2953-4D4F-8079-8AD80953F621}" srcOrd="5" destOrd="0" presId="urn:microsoft.com/office/officeart/2005/8/layout/list1"/>
    <dgm:cxn modelId="{60A3177E-1B2A-0C4B-8547-290D10E092C5}" type="presParOf" srcId="{77863401-AD26-42CC-A514-D2382D070E64}" destId="{C426874F-AE1F-4F0A-92E1-D95AB399084D}" srcOrd="6" destOrd="0" presId="urn:microsoft.com/office/officeart/2005/8/layout/list1"/>
    <dgm:cxn modelId="{841E7746-3E46-A84A-888B-3399F681AC6A}" type="presParOf" srcId="{77863401-AD26-42CC-A514-D2382D070E64}" destId="{2674FA4B-34BE-4B2E-B806-25F14EDB9DA3}" srcOrd="7" destOrd="0" presId="urn:microsoft.com/office/officeart/2005/8/layout/list1"/>
    <dgm:cxn modelId="{5994CAC3-E9C3-F84A-A81B-B4198CCD0F6D}" type="presParOf" srcId="{77863401-AD26-42CC-A514-D2382D070E64}" destId="{12480AFC-1688-4C83-ADBB-AF17732675C2}" srcOrd="8" destOrd="0" presId="urn:microsoft.com/office/officeart/2005/8/layout/list1"/>
    <dgm:cxn modelId="{F5D41628-F6FE-E840-B090-C22D64124670}" type="presParOf" srcId="{12480AFC-1688-4C83-ADBB-AF17732675C2}" destId="{FA913702-F825-402D-909D-7C5E59124814}" srcOrd="0" destOrd="0" presId="urn:microsoft.com/office/officeart/2005/8/layout/list1"/>
    <dgm:cxn modelId="{17C3A100-E3F4-C149-8AEC-515D840743E6}" type="presParOf" srcId="{12480AFC-1688-4C83-ADBB-AF17732675C2}" destId="{A76135FA-B3B9-4CF2-9A22-1FB351CBC45F}" srcOrd="1" destOrd="0" presId="urn:microsoft.com/office/officeart/2005/8/layout/list1"/>
    <dgm:cxn modelId="{05CB3054-8A7E-FA4C-BE55-6525393B34B4}" type="presParOf" srcId="{77863401-AD26-42CC-A514-D2382D070E64}" destId="{DEC35422-646D-4A55-B27F-9D6C836E0FEA}" srcOrd="9" destOrd="0" presId="urn:microsoft.com/office/officeart/2005/8/layout/list1"/>
    <dgm:cxn modelId="{C9443052-FA7F-D74D-9A25-672CD8F1E101}" type="presParOf" srcId="{77863401-AD26-42CC-A514-D2382D070E64}" destId="{6650C820-A8DB-4943-8AE0-19F4FDBBA025}" srcOrd="10" destOrd="0" presId="urn:microsoft.com/office/officeart/2005/8/layout/list1"/>
    <dgm:cxn modelId="{91753BDB-591A-5D46-B9A1-969AF22E9648}" type="presParOf" srcId="{77863401-AD26-42CC-A514-D2382D070E64}" destId="{E2100E02-6708-447E-8EF7-C37F486F9403}" srcOrd="11" destOrd="0" presId="urn:microsoft.com/office/officeart/2005/8/layout/list1"/>
    <dgm:cxn modelId="{FA34008D-38A7-394E-B642-1CD52B684BAD}" type="presParOf" srcId="{77863401-AD26-42CC-A514-D2382D070E64}" destId="{08234AC9-C7AA-4F24-888D-F81D164B8045}" srcOrd="12" destOrd="0" presId="urn:microsoft.com/office/officeart/2005/8/layout/list1"/>
    <dgm:cxn modelId="{E2142E95-095F-A249-AF2F-3649F7812AAC}" type="presParOf" srcId="{08234AC9-C7AA-4F24-888D-F81D164B8045}" destId="{F4C2DB73-692D-420B-9CC6-2B08A171CE10}" srcOrd="0" destOrd="0" presId="urn:microsoft.com/office/officeart/2005/8/layout/list1"/>
    <dgm:cxn modelId="{5A65EC43-3018-3045-AF2E-43215F84F5BC}" type="presParOf" srcId="{08234AC9-C7AA-4F24-888D-F81D164B8045}" destId="{2342B69B-C7B7-467D-AFE1-BE4604901FD4}" srcOrd="1" destOrd="0" presId="urn:microsoft.com/office/officeart/2005/8/layout/list1"/>
    <dgm:cxn modelId="{7CBE3C2B-D369-6244-BB1C-03D8469DC18A}" type="presParOf" srcId="{77863401-AD26-42CC-A514-D2382D070E64}" destId="{9158A7FC-EAA6-46F9-A36A-66C15D34F73C}" srcOrd="13" destOrd="0" presId="urn:microsoft.com/office/officeart/2005/8/layout/list1"/>
    <dgm:cxn modelId="{04AC1F55-5976-3640-B135-10FE6EA3FF60}" type="presParOf" srcId="{77863401-AD26-42CC-A514-D2382D070E64}" destId="{B641DB2E-FE9D-45DC-B946-D4917F73B2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DA05B-2F98-49E7-89CE-A55CA1F0EB0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6FAC777-5A86-4C73-B286-9BC2FA265494}">
      <dgm:prSet phldrT="[Text]" custT="1"/>
      <dgm:spPr>
        <a:xfrm>
          <a:off x="88584" y="5316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itchFamily="34" charset="0"/>
              <a:ea typeface="+mn-ea"/>
              <a:cs typeface="+mn-cs"/>
            </a:rPr>
            <a:t>Mobile Engine(</a:t>
          </a:r>
          <a:r>
            <a:rPr lang="en-US" sz="1100" dirty="0" err="1">
              <a:solidFill>
                <a:srgbClr val="FFFFFF"/>
              </a:solidFill>
              <a:latin typeface="Calibri" pitchFamily="34" charset="0"/>
              <a:ea typeface="+mn-ea"/>
              <a:cs typeface="+mn-cs"/>
            </a:rPr>
            <a:t>Andriod&amp;Ios</a:t>
          </a:r>
          <a:r>
            <a:rPr lang="en-US" sz="1100" dirty="0">
              <a:solidFill>
                <a:srgbClr val="FFFFFF"/>
              </a:solidFill>
              <a:latin typeface="Calibri" pitchFamily="34" charset="0"/>
              <a:ea typeface="+mn-ea"/>
              <a:cs typeface="+mn-cs"/>
            </a:rPr>
            <a:t>)</a:t>
          </a:r>
        </a:p>
      </dgm:t>
    </dgm:pt>
    <dgm:pt modelId="{9DCA57E4-4028-40AF-B6E0-CF7B404F33A9}" type="parTrans" cxnId="{CA7B05DD-2E18-437D-A0F8-A9CFD5C264B5}">
      <dgm:prSet/>
      <dgm:spPr/>
      <dgm:t>
        <a:bodyPr/>
        <a:lstStyle/>
        <a:p>
          <a:endParaRPr lang="en-US"/>
        </a:p>
      </dgm:t>
    </dgm:pt>
    <dgm:pt modelId="{31035230-5660-4C05-B8D6-512165EB1AD7}" type="sibTrans" cxnId="{CA7B05DD-2E18-437D-A0F8-A9CFD5C264B5}">
      <dgm:prSet/>
      <dgm:spPr/>
      <dgm:t>
        <a:bodyPr/>
        <a:lstStyle/>
        <a:p>
          <a:endParaRPr lang="en-US"/>
        </a:p>
      </dgm:t>
    </dgm:pt>
    <dgm:pt modelId="{74A41BB8-CAA4-4F90-B427-BCB20670E7AB}">
      <dgm:prSet phldrT="[Text]" custT="1"/>
      <dgm:spPr>
        <a:xfrm>
          <a:off x="88584" y="105108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itchFamily="34" charset="0"/>
              <a:ea typeface="+mn-ea"/>
              <a:cs typeface="+mn-cs"/>
            </a:rPr>
            <a:t>Desktop Application Engine</a:t>
          </a:r>
        </a:p>
      </dgm:t>
    </dgm:pt>
    <dgm:pt modelId="{C8983793-71E1-494F-99C1-1C12A788674D}" type="parTrans" cxnId="{D931AE8E-4387-4416-96AE-D3319EAD794B}">
      <dgm:prSet/>
      <dgm:spPr/>
      <dgm:t>
        <a:bodyPr/>
        <a:lstStyle/>
        <a:p>
          <a:endParaRPr lang="en-US"/>
        </a:p>
      </dgm:t>
    </dgm:pt>
    <dgm:pt modelId="{62A4B4DB-C207-4357-B350-88CD823FB17F}" type="sibTrans" cxnId="{D931AE8E-4387-4416-96AE-D3319EAD794B}">
      <dgm:prSet/>
      <dgm:spPr/>
      <dgm:t>
        <a:bodyPr/>
        <a:lstStyle/>
        <a:p>
          <a:endParaRPr lang="en-US"/>
        </a:p>
      </dgm:t>
    </dgm:pt>
    <dgm:pt modelId="{D2BA0518-7DA4-421B-8A7A-2CE18335DAEA}">
      <dgm:prSet phldrT="[Text]" custT="1"/>
      <dgm:spPr>
        <a:xfrm>
          <a:off x="88584" y="55212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100" dirty="0">
              <a:solidFill>
                <a:srgbClr val="FFFFFF"/>
              </a:solidFill>
              <a:latin typeface="Calibri" pitchFamily="34" charset="0"/>
              <a:ea typeface="+mn-ea"/>
              <a:cs typeface="+mn-cs"/>
            </a:rPr>
            <a:t>Web Engine</a:t>
          </a:r>
        </a:p>
      </dgm:t>
    </dgm:pt>
    <dgm:pt modelId="{752C2441-0C7C-4237-8AA2-45B1B5D89907}" type="sibTrans" cxnId="{CD47407F-46F1-4F2B-83B9-626ADA4A9BA1}">
      <dgm:prSet/>
      <dgm:spPr/>
      <dgm:t>
        <a:bodyPr/>
        <a:lstStyle/>
        <a:p>
          <a:endParaRPr lang="en-US"/>
        </a:p>
      </dgm:t>
    </dgm:pt>
    <dgm:pt modelId="{BC55F961-0F69-4866-A8A3-BC0D8A347BF7}" type="parTrans" cxnId="{CD47407F-46F1-4F2B-83B9-626ADA4A9BA1}">
      <dgm:prSet/>
      <dgm:spPr/>
      <dgm:t>
        <a:bodyPr/>
        <a:lstStyle/>
        <a:p>
          <a:endParaRPr lang="en-US"/>
        </a:p>
      </dgm:t>
    </dgm:pt>
    <dgm:pt modelId="{77863401-AD26-42CC-A514-D2382D070E64}" type="pres">
      <dgm:prSet presAssocID="{218DA05B-2F98-49E7-89CE-A55CA1F0EB0D}" presName="linear" presStyleCnt="0">
        <dgm:presLayoutVars>
          <dgm:dir/>
          <dgm:animLvl val="lvl"/>
          <dgm:resizeHandles val="exact"/>
        </dgm:presLayoutVars>
      </dgm:prSet>
      <dgm:spPr/>
    </dgm:pt>
    <dgm:pt modelId="{1C5B84A1-3A23-49C4-813F-47DB209ED570}" type="pres">
      <dgm:prSet presAssocID="{36FAC777-5A86-4C73-B286-9BC2FA265494}" presName="parentLin" presStyleCnt="0"/>
      <dgm:spPr/>
    </dgm:pt>
    <dgm:pt modelId="{F08E7482-30C8-4780-8D45-07B0EBEA6AD2}" type="pres">
      <dgm:prSet presAssocID="{36FAC777-5A86-4C73-B286-9BC2FA265494}" presName="parentLeftMargin" presStyleLbl="node1" presStyleIdx="0" presStyleCnt="3"/>
      <dgm:spPr>
        <a:prstGeom prst="roundRect">
          <a:avLst/>
        </a:prstGeom>
      </dgm:spPr>
    </dgm:pt>
    <dgm:pt modelId="{50BA4297-5A3A-4FAD-A910-CE682F8299C3}" type="pres">
      <dgm:prSet presAssocID="{36FAC777-5A86-4C73-B286-9BC2FA265494}" presName="parentText" presStyleLbl="node1" presStyleIdx="0" presStyleCnt="3" custScaleX="142857">
        <dgm:presLayoutVars>
          <dgm:chMax val="0"/>
          <dgm:bulletEnabled val="1"/>
        </dgm:presLayoutVars>
      </dgm:prSet>
      <dgm:spPr/>
    </dgm:pt>
    <dgm:pt modelId="{D6B87651-8C29-4172-9CCC-3C2E5D0CDA2F}" type="pres">
      <dgm:prSet presAssocID="{36FAC777-5A86-4C73-B286-9BC2FA265494}" presName="negativeSpace" presStyleCnt="0"/>
      <dgm:spPr/>
    </dgm:pt>
    <dgm:pt modelId="{02630ABB-4A4F-4003-BE6E-3A68E9584B73}" type="pres">
      <dgm:prSet presAssocID="{36FAC777-5A86-4C73-B286-9BC2FA265494}" presName="childText" presStyleLbl="conFgAcc1" presStyleIdx="0" presStyleCnt="3">
        <dgm:presLayoutVars>
          <dgm:bulletEnabled val="1"/>
        </dgm:presLayoutVars>
      </dgm:prSet>
      <dgm:spPr>
        <a:xfrm>
          <a:off x="0" y="21552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48D0B949-CB0E-4236-9031-33B19356C4A1}" type="pres">
      <dgm:prSet presAssocID="{31035230-5660-4C05-B8D6-512165EB1AD7}" presName="spaceBetweenRectangles" presStyleCnt="0"/>
      <dgm:spPr/>
    </dgm:pt>
    <dgm:pt modelId="{3ED6477E-3C2D-48D3-BBE5-7FCEBABDD8A7}" type="pres">
      <dgm:prSet presAssocID="{D2BA0518-7DA4-421B-8A7A-2CE18335DAEA}" presName="parentLin" presStyleCnt="0"/>
      <dgm:spPr/>
    </dgm:pt>
    <dgm:pt modelId="{95FA06D0-FC5D-44C6-9F57-EB25AD8BCA44}" type="pres">
      <dgm:prSet presAssocID="{D2BA0518-7DA4-421B-8A7A-2CE18335DAEA}" presName="parentLeftMargin" presStyleLbl="node1" presStyleIdx="0" presStyleCnt="3"/>
      <dgm:spPr>
        <a:prstGeom prst="roundRect">
          <a:avLst/>
        </a:prstGeom>
      </dgm:spPr>
    </dgm:pt>
    <dgm:pt modelId="{BEBFD270-56EB-4BB8-906F-6A084D0868F4}" type="pres">
      <dgm:prSet presAssocID="{D2BA0518-7DA4-421B-8A7A-2CE18335DAEA}" presName="parentText" presStyleLbl="node1" presStyleIdx="1" presStyleCnt="3" custScaleX="137551">
        <dgm:presLayoutVars>
          <dgm:chMax val="0"/>
          <dgm:bulletEnabled val="1"/>
        </dgm:presLayoutVars>
      </dgm:prSet>
      <dgm:spPr/>
    </dgm:pt>
    <dgm:pt modelId="{6F11D683-2953-4D4F-8079-8AD80953F621}" type="pres">
      <dgm:prSet presAssocID="{D2BA0518-7DA4-421B-8A7A-2CE18335DAEA}" presName="negativeSpace" presStyleCnt="0"/>
      <dgm:spPr/>
    </dgm:pt>
    <dgm:pt modelId="{C426874F-AE1F-4F0A-92E1-D95AB399084D}" type="pres">
      <dgm:prSet presAssocID="{D2BA0518-7DA4-421B-8A7A-2CE18335DAEA}" presName="childText" presStyleLbl="conFgAcc1" presStyleIdx="1" presStyleCnt="3">
        <dgm:presLayoutVars>
          <dgm:bulletEnabled val="1"/>
        </dgm:presLayoutVars>
      </dgm:prSet>
      <dgm:spPr>
        <a:xfrm>
          <a:off x="0" y="71448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2674FA4B-34BE-4B2E-B806-25F14EDB9DA3}" type="pres">
      <dgm:prSet presAssocID="{752C2441-0C7C-4237-8AA2-45B1B5D89907}" presName="spaceBetweenRectangles" presStyleCnt="0"/>
      <dgm:spPr/>
    </dgm:pt>
    <dgm:pt modelId="{12480AFC-1688-4C83-ADBB-AF17732675C2}" type="pres">
      <dgm:prSet presAssocID="{74A41BB8-CAA4-4F90-B427-BCB20670E7AB}" presName="parentLin" presStyleCnt="0"/>
      <dgm:spPr/>
    </dgm:pt>
    <dgm:pt modelId="{FA913702-F825-402D-909D-7C5E59124814}" type="pres">
      <dgm:prSet presAssocID="{74A41BB8-CAA4-4F90-B427-BCB20670E7AB}" presName="parentLeftMargin" presStyleLbl="node1" presStyleIdx="1" presStyleCnt="3"/>
      <dgm:spPr>
        <a:prstGeom prst="roundRect">
          <a:avLst/>
        </a:prstGeom>
      </dgm:spPr>
    </dgm:pt>
    <dgm:pt modelId="{A76135FA-B3B9-4CF2-9A22-1FB351CBC45F}" type="pres">
      <dgm:prSet presAssocID="{74A41BB8-CAA4-4F90-B427-BCB20670E7AB}" presName="parentText" presStyleLbl="node1" presStyleIdx="2" presStyleCnt="3" custScaleX="142857">
        <dgm:presLayoutVars>
          <dgm:chMax val="0"/>
          <dgm:bulletEnabled val="1"/>
        </dgm:presLayoutVars>
      </dgm:prSet>
      <dgm:spPr/>
    </dgm:pt>
    <dgm:pt modelId="{DEC35422-646D-4A55-B27F-9D6C836E0FEA}" type="pres">
      <dgm:prSet presAssocID="{74A41BB8-CAA4-4F90-B427-BCB20670E7AB}" presName="negativeSpace" presStyleCnt="0"/>
      <dgm:spPr/>
    </dgm:pt>
    <dgm:pt modelId="{6650C820-A8DB-4943-8AE0-19F4FDBBA025}" type="pres">
      <dgm:prSet presAssocID="{74A41BB8-CAA4-4F90-B427-BCB20670E7AB}" presName="childText" presStyleLbl="conFgAcc1" presStyleIdx="2" presStyleCnt="3" custLinFactNeighborX="-1490">
        <dgm:presLayoutVars>
          <dgm:bulletEnabled val="1"/>
        </dgm:presLayoutVars>
      </dgm:prSet>
      <dgm:spPr>
        <a:xfrm>
          <a:off x="0" y="121344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Lst>
  <dgm:cxnLst>
    <dgm:cxn modelId="{EAA3A339-8B1A-4B47-A6DB-985BF70788C4}" type="presOf" srcId="{D2BA0518-7DA4-421B-8A7A-2CE18335DAEA}" destId="{BEBFD270-56EB-4BB8-906F-6A084D0868F4}" srcOrd="1" destOrd="0" presId="urn:microsoft.com/office/officeart/2005/8/layout/list1"/>
    <dgm:cxn modelId="{CD47407F-46F1-4F2B-83B9-626ADA4A9BA1}" srcId="{218DA05B-2F98-49E7-89CE-A55CA1F0EB0D}" destId="{D2BA0518-7DA4-421B-8A7A-2CE18335DAEA}" srcOrd="1" destOrd="0" parTransId="{BC55F961-0F69-4866-A8A3-BC0D8A347BF7}" sibTransId="{752C2441-0C7C-4237-8AA2-45B1B5D89907}"/>
    <dgm:cxn modelId="{D931AE8E-4387-4416-96AE-D3319EAD794B}" srcId="{218DA05B-2F98-49E7-89CE-A55CA1F0EB0D}" destId="{74A41BB8-CAA4-4F90-B427-BCB20670E7AB}" srcOrd="2" destOrd="0" parTransId="{C8983793-71E1-494F-99C1-1C12A788674D}" sibTransId="{62A4B4DB-C207-4357-B350-88CD823FB17F}"/>
    <dgm:cxn modelId="{D2667B9F-E497-554E-9528-443D172F6E1D}" type="presOf" srcId="{36FAC777-5A86-4C73-B286-9BC2FA265494}" destId="{50BA4297-5A3A-4FAD-A910-CE682F8299C3}" srcOrd="1" destOrd="0" presId="urn:microsoft.com/office/officeart/2005/8/layout/list1"/>
    <dgm:cxn modelId="{97B383C0-CD1B-EC45-B407-EE54DE16544A}" type="presOf" srcId="{74A41BB8-CAA4-4F90-B427-BCB20670E7AB}" destId="{FA913702-F825-402D-909D-7C5E59124814}" srcOrd="0" destOrd="0" presId="urn:microsoft.com/office/officeart/2005/8/layout/list1"/>
    <dgm:cxn modelId="{44D870DA-6946-9A49-9263-10E5D37F6507}" type="presOf" srcId="{D2BA0518-7DA4-421B-8A7A-2CE18335DAEA}" destId="{95FA06D0-FC5D-44C6-9F57-EB25AD8BCA44}" srcOrd="0" destOrd="0" presId="urn:microsoft.com/office/officeart/2005/8/layout/list1"/>
    <dgm:cxn modelId="{CA7B05DD-2E18-437D-A0F8-A9CFD5C264B5}" srcId="{218DA05B-2F98-49E7-89CE-A55CA1F0EB0D}" destId="{36FAC777-5A86-4C73-B286-9BC2FA265494}" srcOrd="0" destOrd="0" parTransId="{9DCA57E4-4028-40AF-B6E0-CF7B404F33A9}" sibTransId="{31035230-5660-4C05-B8D6-512165EB1AD7}"/>
    <dgm:cxn modelId="{898B8FDF-564F-CB48-8682-AF09BF08C60F}" type="presOf" srcId="{36FAC777-5A86-4C73-B286-9BC2FA265494}" destId="{F08E7482-30C8-4780-8D45-07B0EBEA6AD2}" srcOrd="0" destOrd="0" presId="urn:microsoft.com/office/officeart/2005/8/layout/list1"/>
    <dgm:cxn modelId="{10F56AEB-01E1-804E-9E06-02E413808D4E}" type="presOf" srcId="{218DA05B-2F98-49E7-89CE-A55CA1F0EB0D}" destId="{77863401-AD26-42CC-A514-D2382D070E64}" srcOrd="0" destOrd="0" presId="urn:microsoft.com/office/officeart/2005/8/layout/list1"/>
    <dgm:cxn modelId="{FBAA7AF7-4EF9-BD4D-8CBA-3332D5A69847}" type="presOf" srcId="{74A41BB8-CAA4-4F90-B427-BCB20670E7AB}" destId="{A76135FA-B3B9-4CF2-9A22-1FB351CBC45F}" srcOrd="1" destOrd="0" presId="urn:microsoft.com/office/officeart/2005/8/layout/list1"/>
    <dgm:cxn modelId="{23100899-5952-6B4D-8743-4036C9974122}" type="presParOf" srcId="{77863401-AD26-42CC-A514-D2382D070E64}" destId="{1C5B84A1-3A23-49C4-813F-47DB209ED570}" srcOrd="0" destOrd="0" presId="urn:microsoft.com/office/officeart/2005/8/layout/list1"/>
    <dgm:cxn modelId="{C57E35A9-590E-A446-A5B6-1BDDA174D71D}" type="presParOf" srcId="{1C5B84A1-3A23-49C4-813F-47DB209ED570}" destId="{F08E7482-30C8-4780-8D45-07B0EBEA6AD2}" srcOrd="0" destOrd="0" presId="urn:microsoft.com/office/officeart/2005/8/layout/list1"/>
    <dgm:cxn modelId="{4B55E085-0BFA-7048-89C5-F22122AFEDA3}" type="presParOf" srcId="{1C5B84A1-3A23-49C4-813F-47DB209ED570}" destId="{50BA4297-5A3A-4FAD-A910-CE682F8299C3}" srcOrd="1" destOrd="0" presId="urn:microsoft.com/office/officeart/2005/8/layout/list1"/>
    <dgm:cxn modelId="{781F3781-AE5D-9047-B200-5FE5E4DC8D57}" type="presParOf" srcId="{77863401-AD26-42CC-A514-D2382D070E64}" destId="{D6B87651-8C29-4172-9CCC-3C2E5D0CDA2F}" srcOrd="1" destOrd="0" presId="urn:microsoft.com/office/officeart/2005/8/layout/list1"/>
    <dgm:cxn modelId="{207ADABE-9019-9E47-86F0-6E1F938D2A90}" type="presParOf" srcId="{77863401-AD26-42CC-A514-D2382D070E64}" destId="{02630ABB-4A4F-4003-BE6E-3A68E9584B73}" srcOrd="2" destOrd="0" presId="urn:microsoft.com/office/officeart/2005/8/layout/list1"/>
    <dgm:cxn modelId="{F3FE2F8F-63DF-844E-855A-5352D49EC19F}" type="presParOf" srcId="{77863401-AD26-42CC-A514-D2382D070E64}" destId="{48D0B949-CB0E-4236-9031-33B19356C4A1}" srcOrd="3" destOrd="0" presId="urn:microsoft.com/office/officeart/2005/8/layout/list1"/>
    <dgm:cxn modelId="{041CE4EF-73A8-3342-8B96-73B7F926A1E9}" type="presParOf" srcId="{77863401-AD26-42CC-A514-D2382D070E64}" destId="{3ED6477E-3C2D-48D3-BBE5-7FCEBABDD8A7}" srcOrd="4" destOrd="0" presId="urn:microsoft.com/office/officeart/2005/8/layout/list1"/>
    <dgm:cxn modelId="{0C2D944F-4D04-1C4C-92B2-178818C8E646}" type="presParOf" srcId="{3ED6477E-3C2D-48D3-BBE5-7FCEBABDD8A7}" destId="{95FA06D0-FC5D-44C6-9F57-EB25AD8BCA44}" srcOrd="0" destOrd="0" presId="urn:microsoft.com/office/officeart/2005/8/layout/list1"/>
    <dgm:cxn modelId="{D19E8933-1921-EE4A-B761-216EC7CB317A}" type="presParOf" srcId="{3ED6477E-3C2D-48D3-BBE5-7FCEBABDD8A7}" destId="{BEBFD270-56EB-4BB8-906F-6A084D0868F4}" srcOrd="1" destOrd="0" presId="urn:microsoft.com/office/officeart/2005/8/layout/list1"/>
    <dgm:cxn modelId="{2A8CED7B-9919-314E-A8F3-3899DAF261CA}" type="presParOf" srcId="{77863401-AD26-42CC-A514-D2382D070E64}" destId="{6F11D683-2953-4D4F-8079-8AD80953F621}" srcOrd="5" destOrd="0" presId="urn:microsoft.com/office/officeart/2005/8/layout/list1"/>
    <dgm:cxn modelId="{9AA3495C-74E5-8B48-848D-42C63BC0B2B4}" type="presParOf" srcId="{77863401-AD26-42CC-A514-D2382D070E64}" destId="{C426874F-AE1F-4F0A-92E1-D95AB399084D}" srcOrd="6" destOrd="0" presId="urn:microsoft.com/office/officeart/2005/8/layout/list1"/>
    <dgm:cxn modelId="{701329AF-0021-F246-BCE9-4FA28D293D3D}" type="presParOf" srcId="{77863401-AD26-42CC-A514-D2382D070E64}" destId="{2674FA4B-34BE-4B2E-B806-25F14EDB9DA3}" srcOrd="7" destOrd="0" presId="urn:microsoft.com/office/officeart/2005/8/layout/list1"/>
    <dgm:cxn modelId="{611D96A5-2972-5E41-944B-5063DF15F29F}" type="presParOf" srcId="{77863401-AD26-42CC-A514-D2382D070E64}" destId="{12480AFC-1688-4C83-ADBB-AF17732675C2}" srcOrd="8" destOrd="0" presId="urn:microsoft.com/office/officeart/2005/8/layout/list1"/>
    <dgm:cxn modelId="{695AE6BD-D879-CC4A-89D4-3E2F122E3152}" type="presParOf" srcId="{12480AFC-1688-4C83-ADBB-AF17732675C2}" destId="{FA913702-F825-402D-909D-7C5E59124814}" srcOrd="0" destOrd="0" presId="urn:microsoft.com/office/officeart/2005/8/layout/list1"/>
    <dgm:cxn modelId="{9F635239-7B76-0E4D-90FC-969B22201E83}" type="presParOf" srcId="{12480AFC-1688-4C83-ADBB-AF17732675C2}" destId="{A76135FA-B3B9-4CF2-9A22-1FB351CBC45F}" srcOrd="1" destOrd="0" presId="urn:microsoft.com/office/officeart/2005/8/layout/list1"/>
    <dgm:cxn modelId="{D8256DBB-35CF-1643-AE20-21B8675E9E18}" type="presParOf" srcId="{77863401-AD26-42CC-A514-D2382D070E64}" destId="{DEC35422-646D-4A55-B27F-9D6C836E0FEA}" srcOrd="9" destOrd="0" presId="urn:microsoft.com/office/officeart/2005/8/layout/list1"/>
    <dgm:cxn modelId="{42F67F72-2283-0D44-A127-6BF6EC1F8841}" type="presParOf" srcId="{77863401-AD26-42CC-A514-D2382D070E64}" destId="{6650C820-A8DB-4943-8AE0-19F4FDBBA025}" srcOrd="10"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8DA05B-2F98-49E7-89CE-A55CA1F0EB0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6FAC777-5A86-4C73-B286-9BC2FA265494}">
      <dgm:prSet phldrT="[Text]" custT="1"/>
      <dgm:spPr>
        <a:xfrm>
          <a:off x="88584" y="5316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itchFamily="34" charset="0"/>
              <a:ea typeface="+mn-ea"/>
              <a:cs typeface="+mn-cs"/>
            </a:rPr>
            <a:t>System level common test data - Parameterized</a:t>
          </a:r>
        </a:p>
      </dgm:t>
    </dgm:pt>
    <dgm:pt modelId="{9DCA57E4-4028-40AF-B6E0-CF7B404F33A9}" type="parTrans" cxnId="{CA7B05DD-2E18-437D-A0F8-A9CFD5C264B5}">
      <dgm:prSet/>
      <dgm:spPr/>
      <dgm:t>
        <a:bodyPr/>
        <a:lstStyle/>
        <a:p>
          <a:endParaRPr lang="en-US" sz="1400"/>
        </a:p>
      </dgm:t>
    </dgm:pt>
    <dgm:pt modelId="{31035230-5660-4C05-B8D6-512165EB1AD7}" type="sibTrans" cxnId="{CA7B05DD-2E18-437D-A0F8-A9CFD5C264B5}">
      <dgm:prSet/>
      <dgm:spPr/>
      <dgm:t>
        <a:bodyPr/>
        <a:lstStyle/>
        <a:p>
          <a:endParaRPr lang="en-US" sz="1400"/>
        </a:p>
      </dgm:t>
    </dgm:pt>
    <dgm:pt modelId="{74A41BB8-CAA4-4F90-B427-BCB20670E7AB}">
      <dgm:prSet phldrT="[Text]" custT="1"/>
      <dgm:spPr>
        <a:xfrm>
          <a:off x="88584" y="105108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itchFamily="34" charset="0"/>
              <a:ea typeface="+mn-ea"/>
              <a:cs typeface="+mn-cs"/>
            </a:rPr>
            <a:t>Script level private test data – not parameterized</a:t>
          </a:r>
        </a:p>
      </dgm:t>
    </dgm:pt>
    <dgm:pt modelId="{C8983793-71E1-494F-99C1-1C12A788674D}" type="parTrans" cxnId="{D931AE8E-4387-4416-96AE-D3319EAD794B}">
      <dgm:prSet/>
      <dgm:spPr/>
      <dgm:t>
        <a:bodyPr/>
        <a:lstStyle/>
        <a:p>
          <a:endParaRPr lang="en-US" sz="1400"/>
        </a:p>
      </dgm:t>
    </dgm:pt>
    <dgm:pt modelId="{62A4B4DB-C207-4357-B350-88CD823FB17F}" type="sibTrans" cxnId="{D931AE8E-4387-4416-96AE-D3319EAD794B}">
      <dgm:prSet/>
      <dgm:spPr/>
      <dgm:t>
        <a:bodyPr/>
        <a:lstStyle/>
        <a:p>
          <a:endParaRPr lang="en-US" sz="1400"/>
        </a:p>
      </dgm:t>
    </dgm:pt>
    <dgm:pt modelId="{D2BA0518-7DA4-421B-8A7A-2CE18335DAEA}">
      <dgm:prSet phldrT="[Text]" custT="1"/>
      <dgm:spPr>
        <a:xfrm>
          <a:off x="88584" y="55212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itchFamily="34" charset="0"/>
              <a:ea typeface="+mn-ea"/>
              <a:cs typeface="+mn-cs"/>
            </a:rPr>
            <a:t>Script level common test data  - Parameterized</a:t>
          </a:r>
        </a:p>
      </dgm:t>
    </dgm:pt>
    <dgm:pt modelId="{752C2441-0C7C-4237-8AA2-45B1B5D89907}" type="sibTrans" cxnId="{CD47407F-46F1-4F2B-83B9-626ADA4A9BA1}">
      <dgm:prSet/>
      <dgm:spPr/>
      <dgm:t>
        <a:bodyPr/>
        <a:lstStyle/>
        <a:p>
          <a:endParaRPr lang="en-US" sz="1400"/>
        </a:p>
      </dgm:t>
    </dgm:pt>
    <dgm:pt modelId="{BC55F961-0F69-4866-A8A3-BC0D8A347BF7}" type="parTrans" cxnId="{CD47407F-46F1-4F2B-83B9-626ADA4A9BA1}">
      <dgm:prSet/>
      <dgm:spPr/>
      <dgm:t>
        <a:bodyPr/>
        <a:lstStyle/>
        <a:p>
          <a:endParaRPr lang="en-US" sz="1400"/>
        </a:p>
      </dgm:t>
    </dgm:pt>
    <dgm:pt modelId="{77863401-AD26-42CC-A514-D2382D070E64}" type="pres">
      <dgm:prSet presAssocID="{218DA05B-2F98-49E7-89CE-A55CA1F0EB0D}" presName="linear" presStyleCnt="0">
        <dgm:presLayoutVars>
          <dgm:dir/>
          <dgm:animLvl val="lvl"/>
          <dgm:resizeHandles val="exact"/>
        </dgm:presLayoutVars>
      </dgm:prSet>
      <dgm:spPr/>
    </dgm:pt>
    <dgm:pt modelId="{1C5B84A1-3A23-49C4-813F-47DB209ED570}" type="pres">
      <dgm:prSet presAssocID="{36FAC777-5A86-4C73-B286-9BC2FA265494}" presName="parentLin" presStyleCnt="0"/>
      <dgm:spPr/>
    </dgm:pt>
    <dgm:pt modelId="{F08E7482-30C8-4780-8D45-07B0EBEA6AD2}" type="pres">
      <dgm:prSet presAssocID="{36FAC777-5A86-4C73-B286-9BC2FA265494}" presName="parentLeftMargin" presStyleLbl="node1" presStyleIdx="0" presStyleCnt="3"/>
      <dgm:spPr>
        <a:prstGeom prst="roundRect">
          <a:avLst/>
        </a:prstGeom>
      </dgm:spPr>
    </dgm:pt>
    <dgm:pt modelId="{50BA4297-5A3A-4FAD-A910-CE682F8299C3}" type="pres">
      <dgm:prSet presAssocID="{36FAC777-5A86-4C73-B286-9BC2FA265494}" presName="parentText" presStyleLbl="node1" presStyleIdx="0" presStyleCnt="3" custScaleX="142857">
        <dgm:presLayoutVars>
          <dgm:chMax val="0"/>
          <dgm:bulletEnabled val="1"/>
        </dgm:presLayoutVars>
      </dgm:prSet>
      <dgm:spPr/>
    </dgm:pt>
    <dgm:pt modelId="{D6B87651-8C29-4172-9CCC-3C2E5D0CDA2F}" type="pres">
      <dgm:prSet presAssocID="{36FAC777-5A86-4C73-B286-9BC2FA265494}" presName="negativeSpace" presStyleCnt="0"/>
      <dgm:spPr/>
    </dgm:pt>
    <dgm:pt modelId="{02630ABB-4A4F-4003-BE6E-3A68E9584B73}" type="pres">
      <dgm:prSet presAssocID="{36FAC777-5A86-4C73-B286-9BC2FA265494}" presName="childText" presStyleLbl="conFgAcc1" presStyleIdx="0" presStyleCnt="3">
        <dgm:presLayoutVars>
          <dgm:bulletEnabled val="1"/>
        </dgm:presLayoutVars>
      </dgm:prSet>
      <dgm:spPr>
        <a:xfrm>
          <a:off x="0" y="21552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48D0B949-CB0E-4236-9031-33B19356C4A1}" type="pres">
      <dgm:prSet presAssocID="{31035230-5660-4C05-B8D6-512165EB1AD7}" presName="spaceBetweenRectangles" presStyleCnt="0"/>
      <dgm:spPr/>
    </dgm:pt>
    <dgm:pt modelId="{3ED6477E-3C2D-48D3-BBE5-7FCEBABDD8A7}" type="pres">
      <dgm:prSet presAssocID="{D2BA0518-7DA4-421B-8A7A-2CE18335DAEA}" presName="parentLin" presStyleCnt="0"/>
      <dgm:spPr/>
    </dgm:pt>
    <dgm:pt modelId="{95FA06D0-FC5D-44C6-9F57-EB25AD8BCA44}" type="pres">
      <dgm:prSet presAssocID="{D2BA0518-7DA4-421B-8A7A-2CE18335DAEA}" presName="parentLeftMargin" presStyleLbl="node1" presStyleIdx="0" presStyleCnt="3"/>
      <dgm:spPr>
        <a:prstGeom prst="roundRect">
          <a:avLst/>
        </a:prstGeom>
      </dgm:spPr>
    </dgm:pt>
    <dgm:pt modelId="{BEBFD270-56EB-4BB8-906F-6A084D0868F4}" type="pres">
      <dgm:prSet presAssocID="{D2BA0518-7DA4-421B-8A7A-2CE18335DAEA}" presName="parentText" presStyleLbl="node1" presStyleIdx="1" presStyleCnt="3" custScaleX="137551">
        <dgm:presLayoutVars>
          <dgm:chMax val="0"/>
          <dgm:bulletEnabled val="1"/>
        </dgm:presLayoutVars>
      </dgm:prSet>
      <dgm:spPr/>
    </dgm:pt>
    <dgm:pt modelId="{6F11D683-2953-4D4F-8079-8AD80953F621}" type="pres">
      <dgm:prSet presAssocID="{D2BA0518-7DA4-421B-8A7A-2CE18335DAEA}" presName="negativeSpace" presStyleCnt="0"/>
      <dgm:spPr/>
    </dgm:pt>
    <dgm:pt modelId="{C426874F-AE1F-4F0A-92E1-D95AB399084D}" type="pres">
      <dgm:prSet presAssocID="{D2BA0518-7DA4-421B-8A7A-2CE18335DAEA}" presName="childText" presStyleLbl="conFgAcc1" presStyleIdx="1" presStyleCnt="3">
        <dgm:presLayoutVars>
          <dgm:bulletEnabled val="1"/>
        </dgm:presLayoutVars>
      </dgm:prSet>
      <dgm:spPr>
        <a:xfrm>
          <a:off x="0" y="71448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2674FA4B-34BE-4B2E-B806-25F14EDB9DA3}" type="pres">
      <dgm:prSet presAssocID="{752C2441-0C7C-4237-8AA2-45B1B5D89907}" presName="spaceBetweenRectangles" presStyleCnt="0"/>
      <dgm:spPr/>
    </dgm:pt>
    <dgm:pt modelId="{12480AFC-1688-4C83-ADBB-AF17732675C2}" type="pres">
      <dgm:prSet presAssocID="{74A41BB8-CAA4-4F90-B427-BCB20670E7AB}" presName="parentLin" presStyleCnt="0"/>
      <dgm:spPr/>
    </dgm:pt>
    <dgm:pt modelId="{FA913702-F825-402D-909D-7C5E59124814}" type="pres">
      <dgm:prSet presAssocID="{74A41BB8-CAA4-4F90-B427-BCB20670E7AB}" presName="parentLeftMargin" presStyleLbl="node1" presStyleIdx="1" presStyleCnt="3"/>
      <dgm:spPr>
        <a:prstGeom prst="roundRect">
          <a:avLst/>
        </a:prstGeom>
      </dgm:spPr>
    </dgm:pt>
    <dgm:pt modelId="{A76135FA-B3B9-4CF2-9A22-1FB351CBC45F}" type="pres">
      <dgm:prSet presAssocID="{74A41BB8-CAA4-4F90-B427-BCB20670E7AB}" presName="parentText" presStyleLbl="node1" presStyleIdx="2" presStyleCnt="3" custScaleX="164551">
        <dgm:presLayoutVars>
          <dgm:chMax val="0"/>
          <dgm:bulletEnabled val="1"/>
        </dgm:presLayoutVars>
      </dgm:prSet>
      <dgm:spPr/>
    </dgm:pt>
    <dgm:pt modelId="{DEC35422-646D-4A55-B27F-9D6C836E0FEA}" type="pres">
      <dgm:prSet presAssocID="{74A41BB8-CAA4-4F90-B427-BCB20670E7AB}" presName="negativeSpace" presStyleCnt="0"/>
      <dgm:spPr/>
    </dgm:pt>
    <dgm:pt modelId="{6650C820-A8DB-4943-8AE0-19F4FDBBA025}" type="pres">
      <dgm:prSet presAssocID="{74A41BB8-CAA4-4F90-B427-BCB20670E7AB}" presName="childText" presStyleLbl="conFgAcc1" presStyleIdx="2" presStyleCnt="3" custLinFactNeighborX="-1490">
        <dgm:presLayoutVars>
          <dgm:bulletEnabled val="1"/>
        </dgm:presLayoutVars>
      </dgm:prSet>
      <dgm:spPr>
        <a:xfrm>
          <a:off x="0" y="121344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Lst>
  <dgm:cxnLst>
    <dgm:cxn modelId="{27B1F304-0136-814C-9C36-C32F6796A306}" type="presOf" srcId="{36FAC777-5A86-4C73-B286-9BC2FA265494}" destId="{50BA4297-5A3A-4FAD-A910-CE682F8299C3}" srcOrd="1" destOrd="0" presId="urn:microsoft.com/office/officeart/2005/8/layout/list1"/>
    <dgm:cxn modelId="{4402BC1A-7B43-9A43-BFCA-0AFAD417E8D7}" type="presOf" srcId="{D2BA0518-7DA4-421B-8A7A-2CE18335DAEA}" destId="{95FA06D0-FC5D-44C6-9F57-EB25AD8BCA44}" srcOrd="0" destOrd="0" presId="urn:microsoft.com/office/officeart/2005/8/layout/list1"/>
    <dgm:cxn modelId="{B37C9E1C-D846-0648-816F-28DD94C7035C}" type="presOf" srcId="{D2BA0518-7DA4-421B-8A7A-2CE18335DAEA}" destId="{BEBFD270-56EB-4BB8-906F-6A084D0868F4}" srcOrd="1" destOrd="0" presId="urn:microsoft.com/office/officeart/2005/8/layout/list1"/>
    <dgm:cxn modelId="{8B0F8A2C-9BBD-5243-8C2B-0727FA6876E8}" type="presOf" srcId="{218DA05B-2F98-49E7-89CE-A55CA1F0EB0D}" destId="{77863401-AD26-42CC-A514-D2382D070E64}" srcOrd="0" destOrd="0" presId="urn:microsoft.com/office/officeart/2005/8/layout/list1"/>
    <dgm:cxn modelId="{A11B6761-AABB-C047-B7D2-0AF523F35B6B}" type="presOf" srcId="{74A41BB8-CAA4-4F90-B427-BCB20670E7AB}" destId="{A76135FA-B3B9-4CF2-9A22-1FB351CBC45F}" srcOrd="1" destOrd="0" presId="urn:microsoft.com/office/officeart/2005/8/layout/list1"/>
    <dgm:cxn modelId="{CD47407F-46F1-4F2B-83B9-626ADA4A9BA1}" srcId="{218DA05B-2F98-49E7-89CE-A55CA1F0EB0D}" destId="{D2BA0518-7DA4-421B-8A7A-2CE18335DAEA}" srcOrd="1" destOrd="0" parTransId="{BC55F961-0F69-4866-A8A3-BC0D8A347BF7}" sibTransId="{752C2441-0C7C-4237-8AA2-45B1B5D89907}"/>
    <dgm:cxn modelId="{D931AE8E-4387-4416-96AE-D3319EAD794B}" srcId="{218DA05B-2F98-49E7-89CE-A55CA1F0EB0D}" destId="{74A41BB8-CAA4-4F90-B427-BCB20670E7AB}" srcOrd="2" destOrd="0" parTransId="{C8983793-71E1-494F-99C1-1C12A788674D}" sibTransId="{62A4B4DB-C207-4357-B350-88CD823FB17F}"/>
    <dgm:cxn modelId="{7879AFC9-8789-ED4D-A192-10FA88B4EC77}" type="presOf" srcId="{36FAC777-5A86-4C73-B286-9BC2FA265494}" destId="{F08E7482-30C8-4780-8D45-07B0EBEA6AD2}" srcOrd="0" destOrd="0" presId="urn:microsoft.com/office/officeart/2005/8/layout/list1"/>
    <dgm:cxn modelId="{CA7B05DD-2E18-437D-A0F8-A9CFD5C264B5}" srcId="{218DA05B-2F98-49E7-89CE-A55CA1F0EB0D}" destId="{36FAC777-5A86-4C73-B286-9BC2FA265494}" srcOrd="0" destOrd="0" parTransId="{9DCA57E4-4028-40AF-B6E0-CF7B404F33A9}" sibTransId="{31035230-5660-4C05-B8D6-512165EB1AD7}"/>
    <dgm:cxn modelId="{8052F8F9-B635-8045-B00C-41B29BA21CC3}" type="presOf" srcId="{74A41BB8-CAA4-4F90-B427-BCB20670E7AB}" destId="{FA913702-F825-402D-909D-7C5E59124814}" srcOrd="0" destOrd="0" presId="urn:microsoft.com/office/officeart/2005/8/layout/list1"/>
    <dgm:cxn modelId="{1121AD28-2999-CB44-9A52-12CA7BA8B00A}" type="presParOf" srcId="{77863401-AD26-42CC-A514-D2382D070E64}" destId="{1C5B84A1-3A23-49C4-813F-47DB209ED570}" srcOrd="0" destOrd="0" presId="urn:microsoft.com/office/officeart/2005/8/layout/list1"/>
    <dgm:cxn modelId="{2CC642F2-5479-9344-9B5A-6C5F742B86B0}" type="presParOf" srcId="{1C5B84A1-3A23-49C4-813F-47DB209ED570}" destId="{F08E7482-30C8-4780-8D45-07B0EBEA6AD2}" srcOrd="0" destOrd="0" presId="urn:microsoft.com/office/officeart/2005/8/layout/list1"/>
    <dgm:cxn modelId="{A83299A5-2C1B-174F-A4BF-0E1A1BA637D2}" type="presParOf" srcId="{1C5B84A1-3A23-49C4-813F-47DB209ED570}" destId="{50BA4297-5A3A-4FAD-A910-CE682F8299C3}" srcOrd="1" destOrd="0" presId="urn:microsoft.com/office/officeart/2005/8/layout/list1"/>
    <dgm:cxn modelId="{974676D6-B382-5B4A-9717-13040862D963}" type="presParOf" srcId="{77863401-AD26-42CC-A514-D2382D070E64}" destId="{D6B87651-8C29-4172-9CCC-3C2E5D0CDA2F}" srcOrd="1" destOrd="0" presId="urn:microsoft.com/office/officeart/2005/8/layout/list1"/>
    <dgm:cxn modelId="{AAB2701B-C3DA-3C49-9ADA-0755B639E614}" type="presParOf" srcId="{77863401-AD26-42CC-A514-D2382D070E64}" destId="{02630ABB-4A4F-4003-BE6E-3A68E9584B73}" srcOrd="2" destOrd="0" presId="urn:microsoft.com/office/officeart/2005/8/layout/list1"/>
    <dgm:cxn modelId="{2978B771-B973-9C40-A703-2F61242491CC}" type="presParOf" srcId="{77863401-AD26-42CC-A514-D2382D070E64}" destId="{48D0B949-CB0E-4236-9031-33B19356C4A1}" srcOrd="3" destOrd="0" presId="urn:microsoft.com/office/officeart/2005/8/layout/list1"/>
    <dgm:cxn modelId="{45D6CCFD-E931-E548-B245-4CDF44FD4CD8}" type="presParOf" srcId="{77863401-AD26-42CC-A514-D2382D070E64}" destId="{3ED6477E-3C2D-48D3-BBE5-7FCEBABDD8A7}" srcOrd="4" destOrd="0" presId="urn:microsoft.com/office/officeart/2005/8/layout/list1"/>
    <dgm:cxn modelId="{8EEC973E-ED7E-5247-9C17-38EB0EC3819F}" type="presParOf" srcId="{3ED6477E-3C2D-48D3-BBE5-7FCEBABDD8A7}" destId="{95FA06D0-FC5D-44C6-9F57-EB25AD8BCA44}" srcOrd="0" destOrd="0" presId="urn:microsoft.com/office/officeart/2005/8/layout/list1"/>
    <dgm:cxn modelId="{F00B27CA-F9FC-4F4A-BD7A-CAAFD386DCB0}" type="presParOf" srcId="{3ED6477E-3C2D-48D3-BBE5-7FCEBABDD8A7}" destId="{BEBFD270-56EB-4BB8-906F-6A084D0868F4}" srcOrd="1" destOrd="0" presId="urn:microsoft.com/office/officeart/2005/8/layout/list1"/>
    <dgm:cxn modelId="{366602A2-F321-964B-AFB7-BB3659012B5D}" type="presParOf" srcId="{77863401-AD26-42CC-A514-D2382D070E64}" destId="{6F11D683-2953-4D4F-8079-8AD80953F621}" srcOrd="5" destOrd="0" presId="urn:microsoft.com/office/officeart/2005/8/layout/list1"/>
    <dgm:cxn modelId="{973D3931-89BE-E64B-8B5B-5E172BCDE87A}" type="presParOf" srcId="{77863401-AD26-42CC-A514-D2382D070E64}" destId="{C426874F-AE1F-4F0A-92E1-D95AB399084D}" srcOrd="6" destOrd="0" presId="urn:microsoft.com/office/officeart/2005/8/layout/list1"/>
    <dgm:cxn modelId="{43CD21CC-A670-5E4E-9807-54CFD722865F}" type="presParOf" srcId="{77863401-AD26-42CC-A514-D2382D070E64}" destId="{2674FA4B-34BE-4B2E-B806-25F14EDB9DA3}" srcOrd="7" destOrd="0" presId="urn:microsoft.com/office/officeart/2005/8/layout/list1"/>
    <dgm:cxn modelId="{F316BD04-0C15-304C-A06F-76EF65784B5B}" type="presParOf" srcId="{77863401-AD26-42CC-A514-D2382D070E64}" destId="{12480AFC-1688-4C83-ADBB-AF17732675C2}" srcOrd="8" destOrd="0" presId="urn:microsoft.com/office/officeart/2005/8/layout/list1"/>
    <dgm:cxn modelId="{C5DA2909-D679-4F44-99D0-019826263CCD}" type="presParOf" srcId="{12480AFC-1688-4C83-ADBB-AF17732675C2}" destId="{FA913702-F825-402D-909D-7C5E59124814}" srcOrd="0" destOrd="0" presId="urn:microsoft.com/office/officeart/2005/8/layout/list1"/>
    <dgm:cxn modelId="{B87AC1F3-911C-1F42-B31C-C47306CFFF80}" type="presParOf" srcId="{12480AFC-1688-4C83-ADBB-AF17732675C2}" destId="{A76135FA-B3B9-4CF2-9A22-1FB351CBC45F}" srcOrd="1" destOrd="0" presId="urn:microsoft.com/office/officeart/2005/8/layout/list1"/>
    <dgm:cxn modelId="{4CCF345B-4A0E-3543-9377-8BF6634C46F3}" type="presParOf" srcId="{77863401-AD26-42CC-A514-D2382D070E64}" destId="{DEC35422-646D-4A55-B27F-9D6C836E0FEA}" srcOrd="9" destOrd="0" presId="urn:microsoft.com/office/officeart/2005/8/layout/list1"/>
    <dgm:cxn modelId="{49757BFE-4569-3D4A-AE0A-DC82F24C71B3}" type="presParOf" srcId="{77863401-AD26-42CC-A514-D2382D070E64}" destId="{6650C820-A8DB-4943-8AE0-19F4FDBBA02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8DA05B-2F98-49E7-89CE-A55CA1F0EB0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6FAC777-5A86-4C73-B286-9BC2FA265494}">
      <dgm:prSet phldrT="[Text]" custT="1"/>
      <dgm:spPr>
        <a:xfrm>
          <a:off x="88584" y="5316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itchFamily="34" charset="0"/>
              <a:ea typeface="+mn-ea"/>
              <a:cs typeface="+mn-cs"/>
            </a:rPr>
            <a:t>Mandatory Attribute to identify – </a:t>
          </a:r>
          <a:r>
            <a:rPr lang="en-US" sz="1400" dirty="0" err="1">
              <a:solidFill>
                <a:srgbClr val="FFFFFF"/>
              </a:solidFill>
              <a:latin typeface="Calibri" pitchFamily="34" charset="0"/>
              <a:ea typeface="+mn-ea"/>
              <a:cs typeface="+mn-cs"/>
            </a:rPr>
            <a:t>Xpath</a:t>
          </a:r>
          <a:r>
            <a:rPr lang="en-US" sz="1400" dirty="0">
              <a:solidFill>
                <a:srgbClr val="FFFFFF"/>
              </a:solidFill>
              <a:latin typeface="Calibri" pitchFamily="34" charset="0"/>
              <a:ea typeface="+mn-ea"/>
              <a:cs typeface="+mn-cs"/>
            </a:rPr>
            <a:t>, class name, id </a:t>
          </a:r>
          <a:r>
            <a:rPr lang="en-US" sz="1400" dirty="0" err="1">
              <a:solidFill>
                <a:srgbClr val="FFFFFF"/>
              </a:solidFill>
              <a:latin typeface="Calibri" pitchFamily="34" charset="0"/>
              <a:ea typeface="+mn-ea"/>
              <a:cs typeface="+mn-cs"/>
            </a:rPr>
            <a:t>etc</a:t>
          </a:r>
          <a:endParaRPr lang="en-US" sz="1400" dirty="0">
            <a:solidFill>
              <a:srgbClr val="FFFFFF"/>
            </a:solidFill>
            <a:latin typeface="Calibri" pitchFamily="34" charset="0"/>
            <a:ea typeface="+mn-ea"/>
            <a:cs typeface="+mn-cs"/>
          </a:endParaRPr>
        </a:p>
      </dgm:t>
    </dgm:pt>
    <dgm:pt modelId="{9DCA57E4-4028-40AF-B6E0-CF7B404F33A9}" type="parTrans" cxnId="{CA7B05DD-2E18-437D-A0F8-A9CFD5C264B5}">
      <dgm:prSet/>
      <dgm:spPr/>
      <dgm:t>
        <a:bodyPr/>
        <a:lstStyle/>
        <a:p>
          <a:endParaRPr lang="en-US" sz="1400"/>
        </a:p>
      </dgm:t>
    </dgm:pt>
    <dgm:pt modelId="{31035230-5660-4C05-B8D6-512165EB1AD7}" type="sibTrans" cxnId="{CA7B05DD-2E18-437D-A0F8-A9CFD5C264B5}">
      <dgm:prSet/>
      <dgm:spPr/>
      <dgm:t>
        <a:bodyPr/>
        <a:lstStyle/>
        <a:p>
          <a:endParaRPr lang="en-US" sz="1400"/>
        </a:p>
      </dgm:t>
    </dgm:pt>
    <dgm:pt modelId="{74A41BB8-CAA4-4F90-B427-BCB20670E7AB}">
      <dgm:prSet phldrT="[Text]" custT="1"/>
      <dgm:spPr>
        <a:xfrm>
          <a:off x="88584" y="105108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itchFamily="34" charset="0"/>
              <a:ea typeface="+mn-ea"/>
              <a:cs typeface="+mn-cs"/>
            </a:rPr>
            <a:t>Dynamic waiting and rechecking methods</a:t>
          </a:r>
        </a:p>
      </dgm:t>
    </dgm:pt>
    <dgm:pt modelId="{C8983793-71E1-494F-99C1-1C12A788674D}" type="parTrans" cxnId="{D931AE8E-4387-4416-96AE-D3319EAD794B}">
      <dgm:prSet/>
      <dgm:spPr/>
      <dgm:t>
        <a:bodyPr/>
        <a:lstStyle/>
        <a:p>
          <a:endParaRPr lang="en-US" sz="1400"/>
        </a:p>
      </dgm:t>
    </dgm:pt>
    <dgm:pt modelId="{62A4B4DB-C207-4357-B350-88CD823FB17F}" type="sibTrans" cxnId="{D931AE8E-4387-4416-96AE-D3319EAD794B}">
      <dgm:prSet/>
      <dgm:spPr/>
      <dgm:t>
        <a:bodyPr/>
        <a:lstStyle/>
        <a:p>
          <a:endParaRPr lang="en-US" sz="1400"/>
        </a:p>
      </dgm:t>
    </dgm:pt>
    <dgm:pt modelId="{D2BA0518-7DA4-421B-8A7A-2CE18335DAEA}">
      <dgm:prSet phldrT="[Text]" custT="1"/>
      <dgm:spPr>
        <a:xfrm>
          <a:off x="88584" y="552128"/>
          <a:ext cx="1240189" cy="324720"/>
        </a:xfr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sz="1400" dirty="0">
              <a:solidFill>
                <a:srgbClr val="FFFFFF"/>
              </a:solidFill>
              <a:latin typeface="Calibri" pitchFamily="34" charset="0"/>
              <a:ea typeface="+mn-ea"/>
              <a:cs typeface="+mn-cs"/>
            </a:rPr>
            <a:t>Auxiliary Attributes to identify – index </a:t>
          </a:r>
        </a:p>
      </dgm:t>
    </dgm:pt>
    <dgm:pt modelId="{752C2441-0C7C-4237-8AA2-45B1B5D89907}" type="sibTrans" cxnId="{CD47407F-46F1-4F2B-83B9-626ADA4A9BA1}">
      <dgm:prSet/>
      <dgm:spPr/>
      <dgm:t>
        <a:bodyPr/>
        <a:lstStyle/>
        <a:p>
          <a:endParaRPr lang="en-US" sz="1400"/>
        </a:p>
      </dgm:t>
    </dgm:pt>
    <dgm:pt modelId="{BC55F961-0F69-4866-A8A3-BC0D8A347BF7}" type="parTrans" cxnId="{CD47407F-46F1-4F2B-83B9-626ADA4A9BA1}">
      <dgm:prSet/>
      <dgm:spPr/>
      <dgm:t>
        <a:bodyPr/>
        <a:lstStyle/>
        <a:p>
          <a:endParaRPr lang="en-US" sz="1400"/>
        </a:p>
      </dgm:t>
    </dgm:pt>
    <dgm:pt modelId="{77863401-AD26-42CC-A514-D2382D070E64}" type="pres">
      <dgm:prSet presAssocID="{218DA05B-2F98-49E7-89CE-A55CA1F0EB0D}" presName="linear" presStyleCnt="0">
        <dgm:presLayoutVars>
          <dgm:dir/>
          <dgm:animLvl val="lvl"/>
          <dgm:resizeHandles val="exact"/>
        </dgm:presLayoutVars>
      </dgm:prSet>
      <dgm:spPr/>
    </dgm:pt>
    <dgm:pt modelId="{1C5B84A1-3A23-49C4-813F-47DB209ED570}" type="pres">
      <dgm:prSet presAssocID="{36FAC777-5A86-4C73-B286-9BC2FA265494}" presName="parentLin" presStyleCnt="0"/>
      <dgm:spPr/>
    </dgm:pt>
    <dgm:pt modelId="{F08E7482-30C8-4780-8D45-07B0EBEA6AD2}" type="pres">
      <dgm:prSet presAssocID="{36FAC777-5A86-4C73-B286-9BC2FA265494}" presName="parentLeftMargin" presStyleLbl="node1" presStyleIdx="0" presStyleCnt="3"/>
      <dgm:spPr>
        <a:prstGeom prst="roundRect">
          <a:avLst/>
        </a:prstGeom>
      </dgm:spPr>
    </dgm:pt>
    <dgm:pt modelId="{50BA4297-5A3A-4FAD-A910-CE682F8299C3}" type="pres">
      <dgm:prSet presAssocID="{36FAC777-5A86-4C73-B286-9BC2FA265494}" presName="parentText" presStyleLbl="node1" presStyleIdx="0" presStyleCnt="3" custScaleX="142857">
        <dgm:presLayoutVars>
          <dgm:chMax val="0"/>
          <dgm:bulletEnabled val="1"/>
        </dgm:presLayoutVars>
      </dgm:prSet>
      <dgm:spPr/>
    </dgm:pt>
    <dgm:pt modelId="{D6B87651-8C29-4172-9CCC-3C2E5D0CDA2F}" type="pres">
      <dgm:prSet presAssocID="{36FAC777-5A86-4C73-B286-9BC2FA265494}" presName="negativeSpace" presStyleCnt="0"/>
      <dgm:spPr/>
    </dgm:pt>
    <dgm:pt modelId="{02630ABB-4A4F-4003-BE6E-3A68E9584B73}" type="pres">
      <dgm:prSet presAssocID="{36FAC777-5A86-4C73-B286-9BC2FA265494}" presName="childText" presStyleLbl="conFgAcc1" presStyleIdx="0" presStyleCnt="3">
        <dgm:presLayoutVars>
          <dgm:bulletEnabled val="1"/>
        </dgm:presLayoutVars>
      </dgm:prSet>
      <dgm:spPr>
        <a:xfrm>
          <a:off x="0" y="21552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48D0B949-CB0E-4236-9031-33B19356C4A1}" type="pres">
      <dgm:prSet presAssocID="{31035230-5660-4C05-B8D6-512165EB1AD7}" presName="spaceBetweenRectangles" presStyleCnt="0"/>
      <dgm:spPr/>
    </dgm:pt>
    <dgm:pt modelId="{3ED6477E-3C2D-48D3-BBE5-7FCEBABDD8A7}" type="pres">
      <dgm:prSet presAssocID="{D2BA0518-7DA4-421B-8A7A-2CE18335DAEA}" presName="parentLin" presStyleCnt="0"/>
      <dgm:spPr/>
    </dgm:pt>
    <dgm:pt modelId="{95FA06D0-FC5D-44C6-9F57-EB25AD8BCA44}" type="pres">
      <dgm:prSet presAssocID="{D2BA0518-7DA4-421B-8A7A-2CE18335DAEA}" presName="parentLeftMargin" presStyleLbl="node1" presStyleIdx="0" presStyleCnt="3"/>
      <dgm:spPr>
        <a:prstGeom prst="roundRect">
          <a:avLst/>
        </a:prstGeom>
      </dgm:spPr>
    </dgm:pt>
    <dgm:pt modelId="{BEBFD270-56EB-4BB8-906F-6A084D0868F4}" type="pres">
      <dgm:prSet presAssocID="{D2BA0518-7DA4-421B-8A7A-2CE18335DAEA}" presName="parentText" presStyleLbl="node1" presStyleIdx="1" presStyleCnt="3" custScaleX="137551">
        <dgm:presLayoutVars>
          <dgm:chMax val="0"/>
          <dgm:bulletEnabled val="1"/>
        </dgm:presLayoutVars>
      </dgm:prSet>
      <dgm:spPr/>
    </dgm:pt>
    <dgm:pt modelId="{6F11D683-2953-4D4F-8079-8AD80953F621}" type="pres">
      <dgm:prSet presAssocID="{D2BA0518-7DA4-421B-8A7A-2CE18335DAEA}" presName="negativeSpace" presStyleCnt="0"/>
      <dgm:spPr/>
    </dgm:pt>
    <dgm:pt modelId="{C426874F-AE1F-4F0A-92E1-D95AB399084D}" type="pres">
      <dgm:prSet presAssocID="{D2BA0518-7DA4-421B-8A7A-2CE18335DAEA}" presName="childText" presStyleLbl="conFgAcc1" presStyleIdx="1" presStyleCnt="3">
        <dgm:presLayoutVars>
          <dgm:bulletEnabled val="1"/>
        </dgm:presLayoutVars>
      </dgm:prSet>
      <dgm:spPr>
        <a:xfrm>
          <a:off x="0" y="714488"/>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 modelId="{2674FA4B-34BE-4B2E-B806-25F14EDB9DA3}" type="pres">
      <dgm:prSet presAssocID="{752C2441-0C7C-4237-8AA2-45B1B5D89907}" presName="spaceBetweenRectangles" presStyleCnt="0"/>
      <dgm:spPr/>
    </dgm:pt>
    <dgm:pt modelId="{12480AFC-1688-4C83-ADBB-AF17732675C2}" type="pres">
      <dgm:prSet presAssocID="{74A41BB8-CAA4-4F90-B427-BCB20670E7AB}" presName="parentLin" presStyleCnt="0"/>
      <dgm:spPr/>
    </dgm:pt>
    <dgm:pt modelId="{FA913702-F825-402D-909D-7C5E59124814}" type="pres">
      <dgm:prSet presAssocID="{74A41BB8-CAA4-4F90-B427-BCB20670E7AB}" presName="parentLeftMargin" presStyleLbl="node1" presStyleIdx="1" presStyleCnt="3"/>
      <dgm:spPr>
        <a:prstGeom prst="roundRect">
          <a:avLst/>
        </a:prstGeom>
      </dgm:spPr>
    </dgm:pt>
    <dgm:pt modelId="{A76135FA-B3B9-4CF2-9A22-1FB351CBC45F}" type="pres">
      <dgm:prSet presAssocID="{74A41BB8-CAA4-4F90-B427-BCB20670E7AB}" presName="parentText" presStyleLbl="node1" presStyleIdx="2" presStyleCnt="3" custScaleX="142857">
        <dgm:presLayoutVars>
          <dgm:chMax val="0"/>
          <dgm:bulletEnabled val="1"/>
        </dgm:presLayoutVars>
      </dgm:prSet>
      <dgm:spPr/>
    </dgm:pt>
    <dgm:pt modelId="{DEC35422-646D-4A55-B27F-9D6C836E0FEA}" type="pres">
      <dgm:prSet presAssocID="{74A41BB8-CAA4-4F90-B427-BCB20670E7AB}" presName="negativeSpace" presStyleCnt="0"/>
      <dgm:spPr/>
    </dgm:pt>
    <dgm:pt modelId="{6650C820-A8DB-4943-8AE0-19F4FDBBA025}" type="pres">
      <dgm:prSet presAssocID="{74A41BB8-CAA4-4F90-B427-BCB20670E7AB}" presName="childText" presStyleLbl="conFgAcc1" presStyleIdx="2" presStyleCnt="3" custLinFactNeighborX="-1490">
        <dgm:presLayoutVars>
          <dgm:bulletEnabled val="1"/>
        </dgm:presLayoutVars>
      </dgm:prSet>
      <dgm:spPr>
        <a:xfrm>
          <a:off x="0" y="1213449"/>
          <a:ext cx="1771699" cy="2772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ln>
        <a:effectLst/>
      </dgm:spPr>
    </dgm:pt>
  </dgm:ptLst>
  <dgm:cxnLst>
    <dgm:cxn modelId="{46579F2C-861D-DA4D-9572-2D881B2515AE}" type="presOf" srcId="{D2BA0518-7DA4-421B-8A7A-2CE18335DAEA}" destId="{95FA06D0-FC5D-44C6-9F57-EB25AD8BCA44}" srcOrd="0" destOrd="0" presId="urn:microsoft.com/office/officeart/2005/8/layout/list1"/>
    <dgm:cxn modelId="{6CE98159-6984-E54A-AA57-6EAA700B2065}" type="presOf" srcId="{218DA05B-2F98-49E7-89CE-A55CA1F0EB0D}" destId="{77863401-AD26-42CC-A514-D2382D070E64}" srcOrd="0" destOrd="0" presId="urn:microsoft.com/office/officeart/2005/8/layout/list1"/>
    <dgm:cxn modelId="{7A299F5F-20A1-6145-A134-68ABF3F36425}" type="presOf" srcId="{36FAC777-5A86-4C73-B286-9BC2FA265494}" destId="{50BA4297-5A3A-4FAD-A910-CE682F8299C3}" srcOrd="1" destOrd="0" presId="urn:microsoft.com/office/officeart/2005/8/layout/list1"/>
    <dgm:cxn modelId="{5D970C74-9731-CA43-8618-28C47502EC04}" type="presOf" srcId="{74A41BB8-CAA4-4F90-B427-BCB20670E7AB}" destId="{A76135FA-B3B9-4CF2-9A22-1FB351CBC45F}" srcOrd="1" destOrd="0" presId="urn:microsoft.com/office/officeart/2005/8/layout/list1"/>
    <dgm:cxn modelId="{CD47407F-46F1-4F2B-83B9-626ADA4A9BA1}" srcId="{218DA05B-2F98-49E7-89CE-A55CA1F0EB0D}" destId="{D2BA0518-7DA4-421B-8A7A-2CE18335DAEA}" srcOrd="1" destOrd="0" parTransId="{BC55F961-0F69-4866-A8A3-BC0D8A347BF7}" sibTransId="{752C2441-0C7C-4237-8AA2-45B1B5D89907}"/>
    <dgm:cxn modelId="{D931AE8E-4387-4416-96AE-D3319EAD794B}" srcId="{218DA05B-2F98-49E7-89CE-A55CA1F0EB0D}" destId="{74A41BB8-CAA4-4F90-B427-BCB20670E7AB}" srcOrd="2" destOrd="0" parTransId="{C8983793-71E1-494F-99C1-1C12A788674D}" sibTransId="{62A4B4DB-C207-4357-B350-88CD823FB17F}"/>
    <dgm:cxn modelId="{F3E72092-7501-5946-8D46-6AC9773A99B7}" type="presOf" srcId="{D2BA0518-7DA4-421B-8A7A-2CE18335DAEA}" destId="{BEBFD270-56EB-4BB8-906F-6A084D0868F4}" srcOrd="1" destOrd="0" presId="urn:microsoft.com/office/officeart/2005/8/layout/list1"/>
    <dgm:cxn modelId="{CA7B05DD-2E18-437D-A0F8-A9CFD5C264B5}" srcId="{218DA05B-2F98-49E7-89CE-A55CA1F0EB0D}" destId="{36FAC777-5A86-4C73-B286-9BC2FA265494}" srcOrd="0" destOrd="0" parTransId="{9DCA57E4-4028-40AF-B6E0-CF7B404F33A9}" sibTransId="{31035230-5660-4C05-B8D6-512165EB1AD7}"/>
    <dgm:cxn modelId="{E2FEFADF-D2E3-3147-B7B3-65B920901C81}" type="presOf" srcId="{36FAC777-5A86-4C73-B286-9BC2FA265494}" destId="{F08E7482-30C8-4780-8D45-07B0EBEA6AD2}" srcOrd="0" destOrd="0" presId="urn:microsoft.com/office/officeart/2005/8/layout/list1"/>
    <dgm:cxn modelId="{5BF916EB-5223-F248-B1DE-F33020414729}" type="presOf" srcId="{74A41BB8-CAA4-4F90-B427-BCB20670E7AB}" destId="{FA913702-F825-402D-909D-7C5E59124814}" srcOrd="0" destOrd="0" presId="urn:microsoft.com/office/officeart/2005/8/layout/list1"/>
    <dgm:cxn modelId="{C413D264-3B9A-834D-BDFF-326B57D88DC7}" type="presParOf" srcId="{77863401-AD26-42CC-A514-D2382D070E64}" destId="{1C5B84A1-3A23-49C4-813F-47DB209ED570}" srcOrd="0" destOrd="0" presId="urn:microsoft.com/office/officeart/2005/8/layout/list1"/>
    <dgm:cxn modelId="{939F1869-B938-1440-B7C8-C8B1632D627A}" type="presParOf" srcId="{1C5B84A1-3A23-49C4-813F-47DB209ED570}" destId="{F08E7482-30C8-4780-8D45-07B0EBEA6AD2}" srcOrd="0" destOrd="0" presId="urn:microsoft.com/office/officeart/2005/8/layout/list1"/>
    <dgm:cxn modelId="{21203FEE-4568-F14E-825E-8F7B44FF1529}" type="presParOf" srcId="{1C5B84A1-3A23-49C4-813F-47DB209ED570}" destId="{50BA4297-5A3A-4FAD-A910-CE682F8299C3}" srcOrd="1" destOrd="0" presId="urn:microsoft.com/office/officeart/2005/8/layout/list1"/>
    <dgm:cxn modelId="{3AF5C632-EF07-9140-8231-E143CEE628C8}" type="presParOf" srcId="{77863401-AD26-42CC-A514-D2382D070E64}" destId="{D6B87651-8C29-4172-9CCC-3C2E5D0CDA2F}" srcOrd="1" destOrd="0" presId="urn:microsoft.com/office/officeart/2005/8/layout/list1"/>
    <dgm:cxn modelId="{7484E184-C426-4946-9F60-D0F9CE93C9B4}" type="presParOf" srcId="{77863401-AD26-42CC-A514-D2382D070E64}" destId="{02630ABB-4A4F-4003-BE6E-3A68E9584B73}" srcOrd="2" destOrd="0" presId="urn:microsoft.com/office/officeart/2005/8/layout/list1"/>
    <dgm:cxn modelId="{6C41E02C-BAFC-7542-B575-C00E5F5ECEFC}" type="presParOf" srcId="{77863401-AD26-42CC-A514-D2382D070E64}" destId="{48D0B949-CB0E-4236-9031-33B19356C4A1}" srcOrd="3" destOrd="0" presId="urn:microsoft.com/office/officeart/2005/8/layout/list1"/>
    <dgm:cxn modelId="{B43B6FBA-E4C1-7949-9419-CB09CB43C6A8}" type="presParOf" srcId="{77863401-AD26-42CC-A514-D2382D070E64}" destId="{3ED6477E-3C2D-48D3-BBE5-7FCEBABDD8A7}" srcOrd="4" destOrd="0" presId="urn:microsoft.com/office/officeart/2005/8/layout/list1"/>
    <dgm:cxn modelId="{5CC2F695-1FA2-0746-8A5E-CE965B2B1988}" type="presParOf" srcId="{3ED6477E-3C2D-48D3-BBE5-7FCEBABDD8A7}" destId="{95FA06D0-FC5D-44C6-9F57-EB25AD8BCA44}" srcOrd="0" destOrd="0" presId="urn:microsoft.com/office/officeart/2005/8/layout/list1"/>
    <dgm:cxn modelId="{A408F7B3-200A-634C-ADBD-497F7E4D0DEB}" type="presParOf" srcId="{3ED6477E-3C2D-48D3-BBE5-7FCEBABDD8A7}" destId="{BEBFD270-56EB-4BB8-906F-6A084D0868F4}" srcOrd="1" destOrd="0" presId="urn:microsoft.com/office/officeart/2005/8/layout/list1"/>
    <dgm:cxn modelId="{9435CDFA-A59A-194C-8A1D-C8D2FF96F305}" type="presParOf" srcId="{77863401-AD26-42CC-A514-D2382D070E64}" destId="{6F11D683-2953-4D4F-8079-8AD80953F621}" srcOrd="5" destOrd="0" presId="urn:microsoft.com/office/officeart/2005/8/layout/list1"/>
    <dgm:cxn modelId="{FA4546E0-4BC9-A349-A1CB-B11FD8735DEA}" type="presParOf" srcId="{77863401-AD26-42CC-A514-D2382D070E64}" destId="{C426874F-AE1F-4F0A-92E1-D95AB399084D}" srcOrd="6" destOrd="0" presId="urn:microsoft.com/office/officeart/2005/8/layout/list1"/>
    <dgm:cxn modelId="{900D0C0C-8B4E-7B4E-AA36-69BDB85C633D}" type="presParOf" srcId="{77863401-AD26-42CC-A514-D2382D070E64}" destId="{2674FA4B-34BE-4B2E-B806-25F14EDB9DA3}" srcOrd="7" destOrd="0" presId="urn:microsoft.com/office/officeart/2005/8/layout/list1"/>
    <dgm:cxn modelId="{738BE364-6B1E-FD46-89BB-F8086AFFB448}" type="presParOf" srcId="{77863401-AD26-42CC-A514-D2382D070E64}" destId="{12480AFC-1688-4C83-ADBB-AF17732675C2}" srcOrd="8" destOrd="0" presId="urn:microsoft.com/office/officeart/2005/8/layout/list1"/>
    <dgm:cxn modelId="{792A6CFE-2D82-7443-A26E-9E6D137A8919}" type="presParOf" srcId="{12480AFC-1688-4C83-ADBB-AF17732675C2}" destId="{FA913702-F825-402D-909D-7C5E59124814}" srcOrd="0" destOrd="0" presId="urn:microsoft.com/office/officeart/2005/8/layout/list1"/>
    <dgm:cxn modelId="{EC9A160C-AAC7-674C-97E9-2EDB70C28094}" type="presParOf" srcId="{12480AFC-1688-4C83-ADBB-AF17732675C2}" destId="{A76135FA-B3B9-4CF2-9A22-1FB351CBC45F}" srcOrd="1" destOrd="0" presId="urn:microsoft.com/office/officeart/2005/8/layout/list1"/>
    <dgm:cxn modelId="{FB972B1B-EBB9-9C40-8435-550F4F6D439F}" type="presParOf" srcId="{77863401-AD26-42CC-A514-D2382D070E64}" destId="{DEC35422-646D-4A55-B27F-9D6C836E0FEA}" srcOrd="9" destOrd="0" presId="urn:microsoft.com/office/officeart/2005/8/layout/list1"/>
    <dgm:cxn modelId="{E480C355-2FC1-374B-B228-E0717C39D469}" type="presParOf" srcId="{77863401-AD26-42CC-A514-D2382D070E64}" destId="{6650C820-A8DB-4943-8AE0-19F4FDBBA025}"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30ABB-4A4F-4003-BE6E-3A68E9584B73}">
      <dsp:nvSpPr>
        <dsp:cNvPr id="0" name=""/>
        <dsp:cNvSpPr/>
      </dsp:nvSpPr>
      <dsp:spPr>
        <a:xfrm>
          <a:off x="0" y="179962"/>
          <a:ext cx="1695069" cy="2016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50BA4297-5A3A-4FAD-A910-CE682F8299C3}">
      <dsp:nvSpPr>
        <dsp:cNvPr id="0" name=""/>
        <dsp:cNvSpPr/>
      </dsp:nvSpPr>
      <dsp:spPr>
        <a:xfrm>
          <a:off x="80697" y="61882"/>
          <a:ext cx="1613955" cy="23616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849" tIns="0" rIns="44849" bIns="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FFFFFF"/>
              </a:solidFill>
              <a:latin typeface="Calibri" pitchFamily="34" charset="0"/>
              <a:ea typeface="+mn-ea"/>
              <a:cs typeface="+mn-cs"/>
            </a:rPr>
            <a:t>Common Libraries</a:t>
          </a:r>
        </a:p>
      </dsp:txBody>
      <dsp:txXfrm>
        <a:off x="92225" y="73410"/>
        <a:ext cx="1590899" cy="213104"/>
      </dsp:txXfrm>
    </dsp:sp>
    <dsp:sp modelId="{C426874F-AE1F-4F0A-92E1-D95AB399084D}">
      <dsp:nvSpPr>
        <dsp:cNvPr id="0" name=""/>
        <dsp:cNvSpPr/>
      </dsp:nvSpPr>
      <dsp:spPr>
        <a:xfrm>
          <a:off x="0" y="542842"/>
          <a:ext cx="1695069" cy="2016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BEBFD270-56EB-4BB8-906F-6A084D0868F4}">
      <dsp:nvSpPr>
        <dsp:cNvPr id="0" name=""/>
        <dsp:cNvSpPr/>
      </dsp:nvSpPr>
      <dsp:spPr>
        <a:xfrm>
          <a:off x="83677" y="424762"/>
          <a:ext cx="1611388" cy="23616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849" tIns="0" rIns="44849" bIns="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FFFFFF"/>
              </a:solidFill>
              <a:latin typeface="Calibri" pitchFamily="34" charset="0"/>
              <a:ea typeface="+mn-ea"/>
              <a:cs typeface="+mn-cs"/>
            </a:rPr>
            <a:t>Data Driven Methods</a:t>
          </a:r>
        </a:p>
      </dsp:txBody>
      <dsp:txXfrm>
        <a:off x="95205" y="436290"/>
        <a:ext cx="1588332" cy="213104"/>
      </dsp:txXfrm>
    </dsp:sp>
    <dsp:sp modelId="{6650C820-A8DB-4943-8AE0-19F4FDBBA025}">
      <dsp:nvSpPr>
        <dsp:cNvPr id="0" name=""/>
        <dsp:cNvSpPr/>
      </dsp:nvSpPr>
      <dsp:spPr>
        <a:xfrm>
          <a:off x="0" y="905722"/>
          <a:ext cx="1695069" cy="2016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A76135FA-B3B9-4CF2-9A22-1FB351CBC45F}">
      <dsp:nvSpPr>
        <dsp:cNvPr id="0" name=""/>
        <dsp:cNvSpPr/>
      </dsp:nvSpPr>
      <dsp:spPr>
        <a:xfrm>
          <a:off x="80697" y="787642"/>
          <a:ext cx="1613955" cy="23616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849" tIns="0" rIns="44849" bIns="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FFFFFF"/>
              </a:solidFill>
              <a:latin typeface="Calibri" pitchFamily="34" charset="0"/>
              <a:ea typeface="+mn-ea"/>
              <a:cs typeface="+mn-cs"/>
            </a:rPr>
            <a:t>Workflow Libraries</a:t>
          </a:r>
        </a:p>
      </dsp:txBody>
      <dsp:txXfrm>
        <a:off x="92225" y="799170"/>
        <a:ext cx="1590899" cy="213104"/>
      </dsp:txXfrm>
    </dsp:sp>
    <dsp:sp modelId="{B641DB2E-FE9D-45DC-B946-D4917F73B23B}">
      <dsp:nvSpPr>
        <dsp:cNvPr id="0" name=""/>
        <dsp:cNvSpPr/>
      </dsp:nvSpPr>
      <dsp:spPr>
        <a:xfrm>
          <a:off x="0" y="1268602"/>
          <a:ext cx="1695069" cy="2016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2342B69B-C7B7-467D-AFE1-BE4604901FD4}">
      <dsp:nvSpPr>
        <dsp:cNvPr id="0" name=""/>
        <dsp:cNvSpPr/>
      </dsp:nvSpPr>
      <dsp:spPr>
        <a:xfrm>
          <a:off x="80697" y="1150521"/>
          <a:ext cx="1613955" cy="23616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849" tIns="0" rIns="44849" bIns="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FFFFFF"/>
              </a:solidFill>
              <a:latin typeface="Calibri" pitchFamily="34" charset="0"/>
              <a:ea typeface="+mn-ea"/>
              <a:cs typeface="+mn-cs"/>
            </a:rPr>
            <a:t>Keywords Driven Methods</a:t>
          </a:r>
        </a:p>
      </dsp:txBody>
      <dsp:txXfrm>
        <a:off x="92225" y="1162049"/>
        <a:ext cx="1590899" cy="213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30ABB-4A4F-4003-BE6E-3A68E9584B73}">
      <dsp:nvSpPr>
        <dsp:cNvPr id="0" name=""/>
        <dsp:cNvSpPr/>
      </dsp:nvSpPr>
      <dsp:spPr>
        <a:xfrm>
          <a:off x="0" y="156873"/>
          <a:ext cx="1758480" cy="2268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50BA4297-5A3A-4FAD-A910-CE682F8299C3}">
      <dsp:nvSpPr>
        <dsp:cNvPr id="0" name=""/>
        <dsp:cNvSpPr/>
      </dsp:nvSpPr>
      <dsp:spPr>
        <a:xfrm>
          <a:off x="83716" y="24033"/>
          <a:ext cx="1674332" cy="26568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526" tIns="0" rIns="46526" bIns="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FFFFFF"/>
              </a:solidFill>
              <a:latin typeface="Calibri" pitchFamily="34" charset="0"/>
              <a:ea typeface="+mn-ea"/>
              <a:cs typeface="+mn-cs"/>
            </a:rPr>
            <a:t>Mobile Engine(</a:t>
          </a:r>
          <a:r>
            <a:rPr lang="en-US" sz="1100" kern="1200" dirty="0" err="1">
              <a:solidFill>
                <a:srgbClr val="FFFFFF"/>
              </a:solidFill>
              <a:latin typeface="Calibri" pitchFamily="34" charset="0"/>
              <a:ea typeface="+mn-ea"/>
              <a:cs typeface="+mn-cs"/>
            </a:rPr>
            <a:t>Andriod&amp;Ios</a:t>
          </a:r>
          <a:r>
            <a:rPr lang="en-US" sz="1100" kern="1200" dirty="0">
              <a:solidFill>
                <a:srgbClr val="FFFFFF"/>
              </a:solidFill>
              <a:latin typeface="Calibri" pitchFamily="34" charset="0"/>
              <a:ea typeface="+mn-ea"/>
              <a:cs typeface="+mn-cs"/>
            </a:rPr>
            <a:t>)</a:t>
          </a:r>
        </a:p>
      </dsp:txBody>
      <dsp:txXfrm>
        <a:off x="96685" y="37002"/>
        <a:ext cx="1648394" cy="239742"/>
      </dsp:txXfrm>
    </dsp:sp>
    <dsp:sp modelId="{C426874F-AE1F-4F0A-92E1-D95AB399084D}">
      <dsp:nvSpPr>
        <dsp:cNvPr id="0" name=""/>
        <dsp:cNvSpPr/>
      </dsp:nvSpPr>
      <dsp:spPr>
        <a:xfrm>
          <a:off x="0" y="565113"/>
          <a:ext cx="1758480" cy="2268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BEBFD270-56EB-4BB8-906F-6A084D0868F4}">
      <dsp:nvSpPr>
        <dsp:cNvPr id="0" name=""/>
        <dsp:cNvSpPr/>
      </dsp:nvSpPr>
      <dsp:spPr>
        <a:xfrm>
          <a:off x="86807" y="432273"/>
          <a:ext cx="1671669" cy="26568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526" tIns="0" rIns="46526" bIns="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FFFFFF"/>
              </a:solidFill>
              <a:latin typeface="Calibri" pitchFamily="34" charset="0"/>
              <a:ea typeface="+mn-ea"/>
              <a:cs typeface="+mn-cs"/>
            </a:rPr>
            <a:t>Web Engine</a:t>
          </a:r>
        </a:p>
      </dsp:txBody>
      <dsp:txXfrm>
        <a:off x="99776" y="445242"/>
        <a:ext cx="1645731" cy="239742"/>
      </dsp:txXfrm>
    </dsp:sp>
    <dsp:sp modelId="{6650C820-A8DB-4943-8AE0-19F4FDBBA025}">
      <dsp:nvSpPr>
        <dsp:cNvPr id="0" name=""/>
        <dsp:cNvSpPr/>
      </dsp:nvSpPr>
      <dsp:spPr>
        <a:xfrm>
          <a:off x="0" y="973353"/>
          <a:ext cx="1758480" cy="2268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A76135FA-B3B9-4CF2-9A22-1FB351CBC45F}">
      <dsp:nvSpPr>
        <dsp:cNvPr id="0" name=""/>
        <dsp:cNvSpPr/>
      </dsp:nvSpPr>
      <dsp:spPr>
        <a:xfrm>
          <a:off x="83716" y="840513"/>
          <a:ext cx="1674332" cy="26568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526" tIns="0" rIns="46526" bIns="0" numCol="1" spcCol="1270" anchor="ctr" anchorCtr="0">
          <a:noAutofit/>
        </a:bodyPr>
        <a:lstStyle/>
        <a:p>
          <a:pPr marL="0" lvl="0" indent="0" algn="l" defTabSz="488950">
            <a:lnSpc>
              <a:spcPct val="90000"/>
            </a:lnSpc>
            <a:spcBef>
              <a:spcPct val="0"/>
            </a:spcBef>
            <a:spcAft>
              <a:spcPct val="35000"/>
            </a:spcAft>
            <a:buNone/>
          </a:pPr>
          <a:r>
            <a:rPr lang="en-US" sz="1100" kern="1200" dirty="0">
              <a:solidFill>
                <a:srgbClr val="FFFFFF"/>
              </a:solidFill>
              <a:latin typeface="Calibri" pitchFamily="34" charset="0"/>
              <a:ea typeface="+mn-ea"/>
              <a:cs typeface="+mn-cs"/>
            </a:rPr>
            <a:t>Desktop Application Engine</a:t>
          </a:r>
        </a:p>
      </dsp:txBody>
      <dsp:txXfrm>
        <a:off x="96685" y="853482"/>
        <a:ext cx="1648394" cy="239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30ABB-4A4F-4003-BE6E-3A68E9584B73}">
      <dsp:nvSpPr>
        <dsp:cNvPr id="0" name=""/>
        <dsp:cNvSpPr/>
      </dsp:nvSpPr>
      <dsp:spPr>
        <a:xfrm>
          <a:off x="0" y="284119"/>
          <a:ext cx="3034457"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50BA4297-5A3A-4FAD-A910-CE682F8299C3}">
      <dsp:nvSpPr>
        <dsp:cNvPr id="0" name=""/>
        <dsp:cNvSpPr/>
      </dsp:nvSpPr>
      <dsp:spPr>
        <a:xfrm>
          <a:off x="144462" y="62719"/>
          <a:ext cx="2889250"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287" tIns="0" rIns="80287"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FFFFFF"/>
              </a:solidFill>
              <a:latin typeface="Calibri" pitchFamily="34" charset="0"/>
              <a:ea typeface="+mn-ea"/>
              <a:cs typeface="+mn-cs"/>
            </a:rPr>
            <a:t>System level common test data - Parameterized</a:t>
          </a:r>
        </a:p>
      </dsp:txBody>
      <dsp:txXfrm>
        <a:off x="166078" y="84335"/>
        <a:ext cx="2846018" cy="399568"/>
      </dsp:txXfrm>
    </dsp:sp>
    <dsp:sp modelId="{C426874F-AE1F-4F0A-92E1-D95AB399084D}">
      <dsp:nvSpPr>
        <dsp:cNvPr id="0" name=""/>
        <dsp:cNvSpPr/>
      </dsp:nvSpPr>
      <dsp:spPr>
        <a:xfrm>
          <a:off x="0" y="964519"/>
          <a:ext cx="3034457"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BEBFD270-56EB-4BB8-906F-6A084D0868F4}">
      <dsp:nvSpPr>
        <dsp:cNvPr id="0" name=""/>
        <dsp:cNvSpPr/>
      </dsp:nvSpPr>
      <dsp:spPr>
        <a:xfrm>
          <a:off x="149796" y="743119"/>
          <a:ext cx="2884655"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287" tIns="0" rIns="80287"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FFFFFF"/>
              </a:solidFill>
              <a:latin typeface="Calibri" pitchFamily="34" charset="0"/>
              <a:ea typeface="+mn-ea"/>
              <a:cs typeface="+mn-cs"/>
            </a:rPr>
            <a:t>Script level common test data  - Parameterized</a:t>
          </a:r>
        </a:p>
      </dsp:txBody>
      <dsp:txXfrm>
        <a:off x="171412" y="764735"/>
        <a:ext cx="2841423" cy="399568"/>
      </dsp:txXfrm>
    </dsp:sp>
    <dsp:sp modelId="{6650C820-A8DB-4943-8AE0-19F4FDBBA025}">
      <dsp:nvSpPr>
        <dsp:cNvPr id="0" name=""/>
        <dsp:cNvSpPr/>
      </dsp:nvSpPr>
      <dsp:spPr>
        <a:xfrm>
          <a:off x="0" y="1644919"/>
          <a:ext cx="3034457"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A76135FA-B3B9-4CF2-9A22-1FB351CBC45F}">
      <dsp:nvSpPr>
        <dsp:cNvPr id="0" name=""/>
        <dsp:cNvSpPr/>
      </dsp:nvSpPr>
      <dsp:spPr>
        <a:xfrm>
          <a:off x="126238" y="1423519"/>
          <a:ext cx="2908165"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287" tIns="0" rIns="80287"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FFFFFF"/>
              </a:solidFill>
              <a:latin typeface="Calibri" pitchFamily="34" charset="0"/>
              <a:ea typeface="+mn-ea"/>
              <a:cs typeface="+mn-cs"/>
            </a:rPr>
            <a:t>Script level private test data – not parameterized</a:t>
          </a:r>
        </a:p>
      </dsp:txBody>
      <dsp:txXfrm>
        <a:off x="147854" y="1445135"/>
        <a:ext cx="2864933"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30ABB-4A4F-4003-BE6E-3A68E9584B73}">
      <dsp:nvSpPr>
        <dsp:cNvPr id="0" name=""/>
        <dsp:cNvSpPr/>
      </dsp:nvSpPr>
      <dsp:spPr>
        <a:xfrm>
          <a:off x="0" y="284119"/>
          <a:ext cx="2932689"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50BA4297-5A3A-4FAD-A910-CE682F8299C3}">
      <dsp:nvSpPr>
        <dsp:cNvPr id="0" name=""/>
        <dsp:cNvSpPr/>
      </dsp:nvSpPr>
      <dsp:spPr>
        <a:xfrm>
          <a:off x="139617" y="62719"/>
          <a:ext cx="2792352"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7594" tIns="0" rIns="77594"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FFFFFF"/>
              </a:solidFill>
              <a:latin typeface="Calibri" pitchFamily="34" charset="0"/>
              <a:ea typeface="+mn-ea"/>
              <a:cs typeface="+mn-cs"/>
            </a:rPr>
            <a:t>Mandatory Attribute to identify – </a:t>
          </a:r>
          <a:r>
            <a:rPr lang="en-US" sz="1400" kern="1200" dirty="0" err="1">
              <a:solidFill>
                <a:srgbClr val="FFFFFF"/>
              </a:solidFill>
              <a:latin typeface="Calibri" pitchFamily="34" charset="0"/>
              <a:ea typeface="+mn-ea"/>
              <a:cs typeface="+mn-cs"/>
            </a:rPr>
            <a:t>Xpath</a:t>
          </a:r>
          <a:r>
            <a:rPr lang="en-US" sz="1400" kern="1200" dirty="0">
              <a:solidFill>
                <a:srgbClr val="FFFFFF"/>
              </a:solidFill>
              <a:latin typeface="Calibri" pitchFamily="34" charset="0"/>
              <a:ea typeface="+mn-ea"/>
              <a:cs typeface="+mn-cs"/>
            </a:rPr>
            <a:t>, class name, id </a:t>
          </a:r>
          <a:r>
            <a:rPr lang="en-US" sz="1400" kern="1200" dirty="0" err="1">
              <a:solidFill>
                <a:srgbClr val="FFFFFF"/>
              </a:solidFill>
              <a:latin typeface="Calibri" pitchFamily="34" charset="0"/>
              <a:ea typeface="+mn-ea"/>
              <a:cs typeface="+mn-cs"/>
            </a:rPr>
            <a:t>etc</a:t>
          </a:r>
          <a:endParaRPr lang="en-US" sz="1400" kern="1200" dirty="0">
            <a:solidFill>
              <a:srgbClr val="FFFFFF"/>
            </a:solidFill>
            <a:latin typeface="Calibri" pitchFamily="34" charset="0"/>
            <a:ea typeface="+mn-ea"/>
            <a:cs typeface="+mn-cs"/>
          </a:endParaRPr>
        </a:p>
      </dsp:txBody>
      <dsp:txXfrm>
        <a:off x="161233" y="84335"/>
        <a:ext cx="2749120" cy="399568"/>
      </dsp:txXfrm>
    </dsp:sp>
    <dsp:sp modelId="{C426874F-AE1F-4F0A-92E1-D95AB399084D}">
      <dsp:nvSpPr>
        <dsp:cNvPr id="0" name=""/>
        <dsp:cNvSpPr/>
      </dsp:nvSpPr>
      <dsp:spPr>
        <a:xfrm>
          <a:off x="0" y="964519"/>
          <a:ext cx="2932689"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BEBFD270-56EB-4BB8-906F-6A084D0868F4}">
      <dsp:nvSpPr>
        <dsp:cNvPr id="0" name=""/>
        <dsp:cNvSpPr/>
      </dsp:nvSpPr>
      <dsp:spPr>
        <a:xfrm>
          <a:off x="144772" y="743119"/>
          <a:ext cx="2787911"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7594" tIns="0" rIns="77594"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FFFFFF"/>
              </a:solidFill>
              <a:latin typeface="Calibri" pitchFamily="34" charset="0"/>
              <a:ea typeface="+mn-ea"/>
              <a:cs typeface="+mn-cs"/>
            </a:rPr>
            <a:t>Auxiliary Attributes to identify – index </a:t>
          </a:r>
        </a:p>
      </dsp:txBody>
      <dsp:txXfrm>
        <a:off x="166388" y="764735"/>
        <a:ext cx="2744679" cy="399568"/>
      </dsp:txXfrm>
    </dsp:sp>
    <dsp:sp modelId="{6650C820-A8DB-4943-8AE0-19F4FDBBA025}">
      <dsp:nvSpPr>
        <dsp:cNvPr id="0" name=""/>
        <dsp:cNvSpPr/>
      </dsp:nvSpPr>
      <dsp:spPr>
        <a:xfrm>
          <a:off x="0" y="1644919"/>
          <a:ext cx="2932689" cy="378000"/>
        </a:xfrm>
        <a:prstGeom prst="rect">
          <a:avLst/>
        </a:prstGeom>
        <a:solidFill>
          <a:srgbClr val="FFFFFF">
            <a:alpha val="90000"/>
            <a:hueOff val="0"/>
            <a:satOff val="0"/>
            <a:lumOff val="0"/>
            <a:alphaOff val="0"/>
          </a:srgbClr>
        </a:solidFill>
        <a:ln w="9525" cap="flat" cmpd="sng" algn="ctr">
          <a:solidFill>
            <a:srgbClr val="009BCC">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A76135FA-B3B9-4CF2-9A22-1FB351CBC45F}">
      <dsp:nvSpPr>
        <dsp:cNvPr id="0" name=""/>
        <dsp:cNvSpPr/>
      </dsp:nvSpPr>
      <dsp:spPr>
        <a:xfrm>
          <a:off x="139617" y="1423519"/>
          <a:ext cx="2792352" cy="442800"/>
        </a:xfrm>
        <a:prstGeom prst="roundRect">
          <a:avLst/>
        </a:prstGeom>
        <a:gradFill rotWithShape="0">
          <a:gsLst>
            <a:gs pos="0">
              <a:srgbClr val="009BCC">
                <a:hueOff val="0"/>
                <a:satOff val="0"/>
                <a:lumOff val="0"/>
                <a:alphaOff val="0"/>
                <a:shade val="51000"/>
                <a:satMod val="130000"/>
              </a:srgbClr>
            </a:gs>
            <a:gs pos="80000">
              <a:srgbClr val="009BCC">
                <a:hueOff val="0"/>
                <a:satOff val="0"/>
                <a:lumOff val="0"/>
                <a:alphaOff val="0"/>
                <a:shade val="93000"/>
                <a:satMod val="130000"/>
              </a:srgbClr>
            </a:gs>
            <a:gs pos="100000">
              <a:srgbClr val="009BCC">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7594" tIns="0" rIns="77594"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FFFFFF"/>
              </a:solidFill>
              <a:latin typeface="Calibri" pitchFamily="34" charset="0"/>
              <a:ea typeface="+mn-ea"/>
              <a:cs typeface="+mn-cs"/>
            </a:rPr>
            <a:t>Dynamic waiting and rechecking methods</a:t>
          </a:r>
        </a:p>
      </dsp:txBody>
      <dsp:txXfrm>
        <a:off x="161233" y="1445135"/>
        <a:ext cx="2749120"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www.aqniu.com</a:t>
            </a:r>
            <a:r>
              <a:rPr kumimoji="1" lang="en" altLang="zh-CN" dirty="0"/>
              <a:t>/learn/46910.html</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4262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blog.csdn.net</a:t>
            </a:r>
            <a:r>
              <a:rPr kumimoji="1" lang="en" altLang="zh-CN" dirty="0"/>
              <a:t>/weixin_41686586/article/details/114276295</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81603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399632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Microsoft YaHei" panose="020B0503020204020204" pitchFamily="34" charset="-122"/>
                <a:ea typeface="Microsoft YaHei" panose="020B0503020204020204" pitchFamily="34" charset="-122"/>
              </a:rPr>
              <a:t>Vintage</a:t>
            </a:r>
            <a:r>
              <a:rPr lang="zh-CN" altLang="en-US" sz="1200" b="0" dirty="0">
                <a:latin typeface="Microsoft YaHei" panose="020B0503020204020204" pitchFamily="34" charset="-122"/>
                <a:ea typeface="Microsoft YaHei" panose="020B0503020204020204" pitchFamily="34" charset="-122"/>
              </a:rPr>
              <a:t>：</a:t>
            </a:r>
            <a:r>
              <a:rPr lang="zh-CN" altLang="en-US" b="1" i="0" dirty="0">
                <a:solidFill>
                  <a:srgbClr val="333333"/>
                </a:solidFill>
                <a:effectLst/>
                <a:latin typeface="Arial" panose="020B0604020202020204" pitchFamily="34" charset="0"/>
              </a:rPr>
              <a:t>复古、特定年份， </a:t>
            </a:r>
            <a:r>
              <a:rPr lang="en" altLang="zh-CN" sz="1200" b="0" dirty="0" err="1">
                <a:latin typeface="Microsoft YaHei" panose="020B0503020204020204" pitchFamily="34" charset="-122"/>
                <a:ea typeface="Microsoft YaHei" panose="020B0503020204020204" pitchFamily="34" charset="-122"/>
              </a:rPr>
              <a:t>jupiter</a:t>
            </a:r>
            <a:r>
              <a:rPr lang="zh-CN" altLang="en-US" sz="1200" b="0" dirty="0">
                <a:latin typeface="Microsoft YaHei" panose="020B0503020204020204" pitchFamily="34" charset="-122"/>
                <a:ea typeface="Microsoft YaHei" panose="020B0503020204020204" pitchFamily="34" charset="-122"/>
              </a:rPr>
              <a:t>：木星</a:t>
            </a:r>
            <a:endParaRPr kumimoji="1" lang="zh-CN" altLang="en-US" b="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825442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a:ln/>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CN" dirty="0"/>
              <a:t>From</a:t>
            </a:r>
            <a:r>
              <a:rPr kumimoji="1" lang="zh-CN" altLang="en-US" dirty="0"/>
              <a:t> </a:t>
            </a:r>
            <a:r>
              <a:rPr kumimoji="1" lang="en-US" altLang="zh-CN" dirty="0"/>
              <a:t>Book:</a:t>
            </a:r>
            <a:r>
              <a:rPr kumimoji="1" lang="zh-CN" altLang="en-US" dirty="0"/>
              <a:t> </a:t>
            </a:r>
            <a:r>
              <a:rPr kumimoji="1" lang="en-US" altLang="zh-CN" dirty="0" err="1"/>
              <a:t>xUnit</a:t>
            </a:r>
            <a:r>
              <a:rPr kumimoji="1" lang="zh-CN" altLang="en-US" dirty="0"/>
              <a:t> </a:t>
            </a:r>
            <a:r>
              <a:rPr kumimoji="1" lang="en-US" altLang="zh-CN" dirty="0"/>
              <a:t>Test</a:t>
            </a:r>
            <a:r>
              <a:rPr kumimoji="1" lang="zh-CN" altLang="en-US" dirty="0"/>
              <a:t> </a:t>
            </a:r>
            <a:r>
              <a:rPr kumimoji="1" lang="en-US" altLang="zh-CN" dirty="0"/>
              <a:t>Pattern</a:t>
            </a:r>
            <a:r>
              <a:rPr kumimoji="1" lang="zh-CN" altLang="en-US" dirty="0"/>
              <a:t> </a:t>
            </a:r>
            <a:r>
              <a:rPr kumimoji="1" lang="en-US" altLang="zh-CN" dirty="0"/>
              <a:t>P.130</a:t>
            </a:r>
            <a:endParaRPr kumimoji="1" lang="zh-CN" altLang="en-US" dirty="0"/>
          </a:p>
          <a:p>
            <a:endParaRPr lang="zh-CN" altLang="en-US" sz="1200" kern="1200" dirty="0">
              <a:solidFill>
                <a:schemeClr val="tx1"/>
              </a:solidFill>
              <a:latin typeface="Arial" charset="0"/>
              <a:ea typeface="宋体" pitchFamily="2" charset="-122"/>
              <a:cs typeface="+mn-cs"/>
            </a:endParaRPr>
          </a:p>
        </p:txBody>
      </p:sp>
    </p:spTree>
    <p:extLst>
      <p:ext uri="{BB962C8B-B14F-4D97-AF65-F5344CB8AC3E}">
        <p14:creationId xmlns:p14="http://schemas.microsoft.com/office/powerpoint/2010/main" val="4293178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charset="0"/>
                <a:ea typeface="楷体"/>
                <a:cs typeface="楷体"/>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30</a:t>
            </a:fld>
            <a:endParaRPr lang="en-US" altLang="zh-CN"/>
          </a:p>
        </p:txBody>
      </p:sp>
    </p:spTree>
    <p:extLst>
      <p:ext uri="{BB962C8B-B14F-4D97-AF65-F5344CB8AC3E}">
        <p14:creationId xmlns:p14="http://schemas.microsoft.com/office/powerpoint/2010/main" val="2782500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charset="0"/>
                <a:ea typeface="楷体"/>
                <a:cs typeface="楷体"/>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31</a:t>
            </a:fld>
            <a:endParaRPr lang="en-US" altLang="zh-CN"/>
          </a:p>
        </p:txBody>
      </p:sp>
    </p:spTree>
    <p:extLst>
      <p:ext uri="{BB962C8B-B14F-4D97-AF65-F5344CB8AC3E}">
        <p14:creationId xmlns:p14="http://schemas.microsoft.com/office/powerpoint/2010/main" val="2392520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charset="0"/>
                <a:ea typeface="楷体"/>
                <a:cs typeface="楷体"/>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32</a:t>
            </a:fld>
            <a:endParaRPr lang="en-US" altLang="zh-CN"/>
          </a:p>
        </p:txBody>
      </p:sp>
    </p:spTree>
    <p:extLst>
      <p:ext uri="{BB962C8B-B14F-4D97-AF65-F5344CB8AC3E}">
        <p14:creationId xmlns:p14="http://schemas.microsoft.com/office/powerpoint/2010/main" val="1551755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274638" y="406400"/>
            <a:ext cx="7407276" cy="4167188"/>
          </a:xfrm>
          <a:ln/>
        </p:spPr>
      </p:sp>
      <p:sp>
        <p:nvSpPr>
          <p:cNvPr id="1372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java -</a:t>
            </a:r>
            <a:r>
              <a:rPr kumimoji="1" lang="en" altLang="zh-CN" dirty="0" err="1"/>
              <a:t>Dwebdriver.http.factory</a:t>
            </a:r>
            <a:r>
              <a:rPr kumimoji="1" lang="en" altLang="zh-CN" dirty="0"/>
              <a:t>=</a:t>
            </a:r>
            <a:r>
              <a:rPr kumimoji="1" lang="en" altLang="zh-CN" dirty="0" err="1"/>
              <a:t>jdk</a:t>
            </a:r>
            <a:r>
              <a:rPr kumimoji="1" lang="en" altLang="zh-CN" dirty="0"/>
              <a:t>-http-client -jar selenium-server-4.5.0.jar -—</a:t>
            </a:r>
            <a:r>
              <a:rPr kumimoji="1" lang="en" altLang="zh-CN" dirty="0" err="1"/>
              <a:t>ext</a:t>
            </a:r>
            <a:r>
              <a:rPr kumimoji="1" lang="en" altLang="zh-CN" dirty="0"/>
              <a:t> selenium-http-jdk-client-4.5.0.jar standalone</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22633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测试需求分析、探索式测试、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SBTM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、自动化测试脚本开发与维护</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Selenium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的系统功能测试实验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部署自动化测试框架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02858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[Sikulix2openCV](https://</a:t>
            </a:r>
            <a:r>
              <a:rPr kumimoji="1" lang="en-US" altLang="zh-CN" dirty="0" err="1"/>
              <a:t>github.com</a:t>
            </a:r>
            <a:r>
              <a:rPr kumimoji="1" lang="en-US" altLang="zh-CN" dirty="0"/>
              <a:t>/</a:t>
            </a:r>
            <a:r>
              <a:rPr kumimoji="1" lang="en-US" altLang="zh-CN" dirty="0" err="1"/>
              <a:t>RaiMan</a:t>
            </a:r>
            <a:r>
              <a:rPr kumimoji="1" lang="en-US" altLang="zh-CN" dirty="0"/>
              <a:t>/Sikulix2opencv) OpenCV Java API and prebuilt libraries&lt;</a:t>
            </a:r>
            <a:r>
              <a:rPr kumimoji="1" lang="en-US" altLang="zh-CN" dirty="0" err="1"/>
              <a:t>br</a:t>
            </a:r>
            <a:r>
              <a:rPr kumimoji="1" lang="en-US" altLang="zh-CN" dirty="0"/>
              <a:t>&gt;</a:t>
            </a:r>
          </a:p>
          <a:p>
            <a:r>
              <a:rPr kumimoji="1" lang="en-US" altLang="zh-CN" dirty="0"/>
              <a:t>[Sikulix2tesseract](https://</a:t>
            </a:r>
            <a:r>
              <a:rPr kumimoji="1" lang="en-US" altLang="zh-CN" dirty="0" err="1"/>
              <a:t>github.com</a:t>
            </a:r>
            <a:r>
              <a:rPr kumimoji="1" lang="en-US" altLang="zh-CN" dirty="0"/>
              <a:t>/</a:t>
            </a:r>
            <a:r>
              <a:rPr kumimoji="1" lang="en-US" altLang="zh-CN" dirty="0" err="1"/>
              <a:t>RaiMan</a:t>
            </a:r>
            <a:r>
              <a:rPr kumimoji="1" lang="en-US" altLang="zh-CN" dirty="0"/>
              <a:t>/Sikulix2tesseract) Tess4J Java API and prebuilt libraries&lt;</a:t>
            </a:r>
            <a:r>
              <a:rPr kumimoji="1" lang="en-US" altLang="zh-CN" dirty="0" err="1"/>
              <a:t>br</a:t>
            </a:r>
            <a:r>
              <a:rPr kumimoji="1" lang="en-US" altLang="zh-CN" dirty="0"/>
              <a:t>&gt;</a:t>
            </a:r>
          </a:p>
          <a:p>
            <a:r>
              <a:rPr kumimoji="1" lang="en-US" altLang="zh-CN" dirty="0"/>
              <a:t>[Sikulix2TigerVNC](https://</a:t>
            </a:r>
            <a:r>
              <a:rPr kumimoji="1" lang="en-US" altLang="zh-CN" dirty="0" err="1"/>
              <a:t>github.com</a:t>
            </a:r>
            <a:r>
              <a:rPr kumimoji="1" lang="en-US" altLang="zh-CN" dirty="0"/>
              <a:t>/</a:t>
            </a:r>
            <a:r>
              <a:rPr kumimoji="1" lang="en-US" altLang="zh-CN" dirty="0" err="1"/>
              <a:t>RaiMan</a:t>
            </a:r>
            <a:r>
              <a:rPr kumimoji="1" lang="en-US" altLang="zh-CN" dirty="0"/>
              <a:t>/Sikulix2tigervnc) The </a:t>
            </a:r>
            <a:r>
              <a:rPr kumimoji="1" lang="en-US" altLang="zh-CN" dirty="0" err="1"/>
              <a:t>TigerVNC</a:t>
            </a:r>
            <a:r>
              <a:rPr kumimoji="1" lang="en-US" altLang="zh-CN" dirty="0"/>
              <a:t> Java implementation for VNC support</a:t>
            </a:r>
            <a:endParaRPr kumimoji="1" lang="zh-CN"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https://github.com/RaiMan/SikuliX-2014</a:t>
            </a:r>
          </a:p>
          <a:p>
            <a:endParaRPr kumimoji="1" lang="zh-CN" altLang="en-US" dirty="0"/>
          </a:p>
        </p:txBody>
      </p:sp>
      <p:sp>
        <p:nvSpPr>
          <p:cNvPr id="4" name="灯片编号占位符 3"/>
          <p:cNvSpPr>
            <a:spLocks noGrp="1"/>
          </p:cNvSpPr>
          <p:nvPr>
            <p:ph type="sldNum" sz="quarter" idx="5"/>
          </p:nvPr>
        </p:nvSpPr>
        <p:spPr/>
        <p:txBody>
          <a:bodyPr/>
          <a:lstStyle/>
          <a:p>
            <a:pPr>
              <a:defRPr/>
            </a:pPr>
            <a:fld id="{49A8BF2B-87BE-4772-A14B-3F5BC2AE2352}" type="slidenum">
              <a:rPr lang="zh-CN" altLang="en-US" smtClean="0"/>
              <a:pPr>
                <a:defRPr/>
              </a:pPr>
              <a:t>41</a:t>
            </a:fld>
            <a:endParaRPr lang="en-US" altLang="zh-CN"/>
          </a:p>
        </p:txBody>
      </p:sp>
    </p:spTree>
    <p:extLst>
      <p:ext uri="{BB962C8B-B14F-4D97-AF65-F5344CB8AC3E}">
        <p14:creationId xmlns:p14="http://schemas.microsoft.com/office/powerpoint/2010/main" val="112713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是基于</a:t>
            </a:r>
            <a:r>
              <a:rPr lang="en" altLang="zh-CN" b="0" i="0" dirty="0" err="1">
                <a:solidFill>
                  <a:srgbClr val="000000"/>
                </a:solidFill>
                <a:effectLst/>
                <a:latin typeface="Helvetica Neue" panose="02000503000000020004" pitchFamily="2" charset="0"/>
              </a:rPr>
              <a:t>UIAutomator</a:t>
            </a:r>
            <a:r>
              <a:rPr lang="zh-CN" altLang="en-US" b="0" i="0" dirty="0">
                <a:solidFill>
                  <a:srgbClr val="000000"/>
                </a:solidFill>
                <a:effectLst/>
                <a:latin typeface="Helvetica Neue" panose="02000503000000020004" pitchFamily="2" charset="0"/>
              </a:rPr>
              <a:t>框架实现的。</a:t>
            </a:r>
            <a:r>
              <a:rPr lang="en"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测试进程与目标应用进程是分开的，所以</a:t>
            </a:r>
            <a:r>
              <a:rPr lang="en"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不能直接访问目标应用的各种</a:t>
            </a:r>
            <a:r>
              <a:rPr lang="en"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属性进行</a:t>
            </a:r>
            <a:r>
              <a:rPr lang="en" altLang="zh-CN" b="0" i="0" dirty="0" err="1">
                <a:solidFill>
                  <a:srgbClr val="000000"/>
                </a:solidFill>
                <a:effectLst/>
                <a:latin typeface="Helvetica Neue" panose="02000503000000020004" pitchFamily="2" charset="0"/>
              </a:rPr>
              <a:t>copy&amp;paste</a:t>
            </a:r>
            <a:r>
              <a:rPr lang="zh-CN" altLang="en" b="0" i="0" dirty="0">
                <a:solidFill>
                  <a:srgbClr val="000000"/>
                </a:solidFill>
                <a:effectLst/>
                <a:latin typeface="Helvetica Neue" panose="02000503000000020004" pitchFamily="2" charset="0"/>
              </a:rPr>
              <a:t>，</a:t>
            </a:r>
            <a:r>
              <a:rPr lang="zh-CN" altLang="en-US" b="0" i="0" dirty="0">
                <a:solidFill>
                  <a:srgbClr val="000000"/>
                </a:solidFill>
                <a:effectLst/>
                <a:latin typeface="Helvetica Neue" panose="02000503000000020004" pitchFamily="2" charset="0"/>
              </a:rPr>
              <a:t>而只能模拟触发相应的事件对目标应用进行操作。这就好比触摸屏监控驱动和目标应用的关系：驱动监控到用户点击屏幕的事件后，驱动就会去判断点击的位置是否是一个文本框，如果是的话，就去打开系统键盘给用户进行输入。</a:t>
            </a:r>
          </a:p>
          <a:p>
            <a:pPr algn="l"/>
            <a:r>
              <a:rPr lang="zh-CN" altLang="en-US" b="0" i="0" dirty="0">
                <a:solidFill>
                  <a:srgbClr val="000000"/>
                </a:solidFill>
                <a:effectLst/>
                <a:latin typeface="Helvetica Neue" panose="02000503000000020004" pitchFamily="2" charset="0"/>
              </a:rPr>
              <a:t>　　</a:t>
            </a:r>
            <a:r>
              <a:rPr lang="en"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是基于</a:t>
            </a:r>
            <a:r>
              <a:rPr lang="en" altLang="zh-CN" b="0" i="0" dirty="0">
                <a:solidFill>
                  <a:srgbClr val="000000"/>
                </a:solidFill>
                <a:effectLst/>
                <a:latin typeface="Helvetica Neue" panose="02000503000000020004" pitchFamily="2" charset="0"/>
              </a:rPr>
              <a:t>Instrumentation</a:t>
            </a:r>
            <a:r>
              <a:rPr lang="zh-CN" altLang="en-US" b="0" i="0" dirty="0">
                <a:solidFill>
                  <a:srgbClr val="000000"/>
                </a:solidFill>
                <a:effectLst/>
                <a:latin typeface="Helvetica Neue" panose="02000503000000020004" pitchFamily="2" charset="0"/>
              </a:rPr>
              <a:t>框架的。</a:t>
            </a:r>
            <a:r>
              <a:rPr lang="en"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测试进程与目标应用是在同一个进程中作为两个不同的线程运行的。也就是说</a:t>
            </a:r>
            <a:r>
              <a:rPr lang="en"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测试线程是有办法直接访问目标应用的各种</a:t>
            </a:r>
            <a:r>
              <a:rPr lang="en"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属性的，可以访问浮层，</a:t>
            </a:r>
            <a:r>
              <a:rPr lang="en" altLang="zh-CN" b="0" i="0" dirty="0">
                <a:solidFill>
                  <a:srgbClr val="000000"/>
                </a:solidFill>
                <a:effectLst/>
                <a:latin typeface="Helvetica Neue" panose="02000503000000020004" pitchFamily="2" charset="0"/>
              </a:rPr>
              <a:t>Intent</a:t>
            </a:r>
            <a:r>
              <a:rPr lang="zh-CN" altLang="en-US" b="0" i="0" dirty="0">
                <a:solidFill>
                  <a:srgbClr val="000000"/>
                </a:solidFill>
                <a:effectLst/>
                <a:latin typeface="Helvetica Neue" panose="02000503000000020004" pitchFamily="2" charset="0"/>
              </a:rPr>
              <a:t>之类的。所以它根本不需要触发任何事件，直接就可以在内部修改相应的数据</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202721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069467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MSER</a:t>
            </a:r>
            <a:r>
              <a:rPr kumimoji="1" lang="zh-CN" altLang="en-US" dirty="0"/>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SWT</a:t>
            </a:r>
            <a:r>
              <a:rPr kumimoji="1"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CTPN</a:t>
            </a:r>
            <a:r>
              <a:rPr lang="zh-CN" altLang="en-US" sz="1200" b="1" i="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EAST</a:t>
            </a:r>
            <a:endParaRPr lang="en-US" altLang="zh-CN"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rPr>
              <a:t>CRNN </a:t>
            </a:r>
            <a:r>
              <a:rPr lang="zh-CN" altLang="en-US"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rPr>
              <a:t>卷积循环神经网络</a:t>
            </a:r>
            <a:endParaRPr lang="en-US" altLang="zh-CN"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222226"/>
                </a:solidFill>
                <a:effectLst/>
                <a:latin typeface="PingFang SC" panose="020B0400000000000000" pitchFamily="34" charset="-122"/>
                <a:ea typeface="PingFang SC" panose="020B0400000000000000" pitchFamily="34" charset="-122"/>
              </a:rPr>
              <a:t>的验证码识别从训练到部署：</a:t>
            </a:r>
            <a:r>
              <a:rPr lang="en" altLang="zh-CN" b="1" i="0" dirty="0">
                <a:solidFill>
                  <a:srgbClr val="222226"/>
                </a:solidFill>
                <a:effectLst/>
                <a:latin typeface="PingFang SC" panose="020B0400000000000000" pitchFamily="34" charset="-122"/>
                <a:ea typeface="PingFang SC" panose="020B0400000000000000" pitchFamily="34" charset="-122"/>
              </a:rPr>
              <a:t>https://</a:t>
            </a:r>
            <a:r>
              <a:rPr lang="en" altLang="zh-CN" b="1" i="0" dirty="0" err="1">
                <a:solidFill>
                  <a:srgbClr val="222226"/>
                </a:solidFill>
                <a:effectLst/>
                <a:latin typeface="PingFang SC" panose="020B0400000000000000" pitchFamily="34" charset="-122"/>
                <a:ea typeface="PingFang SC" panose="020B0400000000000000" pitchFamily="34" charset="-122"/>
              </a:rPr>
              <a:t>blog.csdn.net</a:t>
            </a:r>
            <a:r>
              <a:rPr lang="en" altLang="zh-CN" b="1" i="0" dirty="0">
                <a:solidFill>
                  <a:srgbClr val="222226"/>
                </a:solidFill>
                <a:effectLst/>
                <a:latin typeface="PingFang SC" panose="020B0400000000000000" pitchFamily="34" charset="-122"/>
                <a:ea typeface="PingFang SC" panose="020B0400000000000000" pitchFamily="34" charset="-122"/>
              </a:rPr>
              <a:t>/</a:t>
            </a:r>
            <a:r>
              <a:rPr lang="en" altLang="zh-CN" b="1" i="0" dirty="0" err="1">
                <a:solidFill>
                  <a:srgbClr val="222226"/>
                </a:solidFill>
                <a:effectLst/>
                <a:latin typeface="PingFang SC" panose="020B0400000000000000" pitchFamily="34" charset="-122"/>
                <a:ea typeface="PingFang SC" panose="020B0400000000000000" pitchFamily="34" charset="-122"/>
              </a:rPr>
              <a:t>kyle_wu</a:t>
            </a:r>
            <a:r>
              <a:rPr lang="en" altLang="zh-CN" b="1" i="0" dirty="0">
                <a:solidFill>
                  <a:srgbClr val="222226"/>
                </a:solidFill>
                <a:effectLst/>
                <a:latin typeface="PingFang SC" panose="020B0400000000000000" pitchFamily="34" charset="-122"/>
                <a:ea typeface="PingFang SC" panose="020B0400000000000000" pitchFamily="34" charset="-122"/>
              </a:rPr>
              <a:t>_/article/details/106807166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222226"/>
                </a:solidFill>
                <a:effectLst/>
                <a:latin typeface="PingFang SC" panose="020B0400000000000000" pitchFamily="34" charset="-122"/>
                <a:ea typeface="PingFang SC" panose="020B0400000000000000" pitchFamily="34" charset="-122"/>
              </a:rPr>
              <a:t>BLSTM</a:t>
            </a:r>
            <a:r>
              <a:rPr lang="zh-CN" altLang="en-US" b="1" i="0" dirty="0">
                <a:solidFill>
                  <a:srgbClr val="222226"/>
                </a:solidFill>
                <a:effectLst/>
                <a:latin typeface="PingFang SC" panose="020B0400000000000000" pitchFamily="34" charset="-122"/>
                <a:ea typeface="PingFang SC" panose="020B0400000000000000" pitchFamily="34" charset="-122"/>
              </a:rPr>
              <a:t>：双向长短期记忆网络；</a:t>
            </a:r>
            <a:r>
              <a:rPr lang="en" altLang="zh-CN" b="1" i="0" dirty="0">
                <a:solidFill>
                  <a:srgbClr val="222226"/>
                </a:solidFill>
                <a:effectLst/>
                <a:latin typeface="PingFang SC" panose="020B0400000000000000" pitchFamily="34" charset="-122"/>
                <a:ea typeface="PingFang SC" panose="020B0400000000000000" pitchFamily="34" charset="-122"/>
              </a:rPr>
              <a:t>CTC:</a:t>
            </a:r>
            <a:r>
              <a:rPr lang="zh-CN" altLang="en-US" b="1" i="0" dirty="0">
                <a:solidFill>
                  <a:srgbClr val="222226"/>
                </a:solidFill>
                <a:effectLst/>
                <a:latin typeface="PingFang SC" panose="020B0400000000000000" pitchFamily="34" charset="-122"/>
                <a:ea typeface="PingFang SC" panose="020B0400000000000000" pitchFamily="34" charset="-122"/>
              </a:rPr>
              <a:t>连接者时间分类</a:t>
            </a:r>
            <a:r>
              <a:rPr lang="en-US" altLang="zh-CN" b="1" i="0" dirty="0">
                <a:solidFill>
                  <a:srgbClr val="222226"/>
                </a:solidFill>
                <a:effectLst/>
                <a:latin typeface="PingFang SC" panose="020B0400000000000000" pitchFamily="34" charset="-122"/>
                <a:ea typeface="PingFang SC" panose="020B0400000000000000" pitchFamily="34" charset="-122"/>
              </a:rPr>
              <a:t>;</a:t>
            </a:r>
            <a:r>
              <a:rPr lang="zh-CN" altLang="en-US" b="1" i="0" dirty="0">
                <a:solidFill>
                  <a:srgbClr val="222226"/>
                </a:solidFill>
                <a:effectLst/>
                <a:latin typeface="PingFang SC" panose="020B0400000000000000" pitchFamily="34" charset="-122"/>
                <a:ea typeface="PingFang SC" panose="020B0400000000000000" pitchFamily="34" charset="-122"/>
              </a:rPr>
              <a:t> </a:t>
            </a:r>
            <a:r>
              <a:rPr lang="en" altLang="zh-CN" b="1" i="0" dirty="0">
                <a:solidFill>
                  <a:srgbClr val="222226"/>
                </a:solidFill>
                <a:effectLst/>
                <a:latin typeface="PingFang SC" panose="020B0400000000000000" pitchFamily="34" charset="-122"/>
                <a:ea typeface="PingFang SC" panose="020B0400000000000000" pitchFamily="34" charset="-122"/>
              </a:rPr>
              <a:t>MSER:</a:t>
            </a:r>
            <a:r>
              <a:rPr lang="zh-CN" altLang="en-US" b="1" i="0" dirty="0">
                <a:solidFill>
                  <a:srgbClr val="222226"/>
                </a:solidFill>
                <a:effectLst/>
                <a:latin typeface="PingFang SC" panose="020B0400000000000000" pitchFamily="34" charset="-122"/>
                <a:ea typeface="PingFang SC" panose="020B0400000000000000" pitchFamily="34" charset="-122"/>
              </a:rPr>
              <a:t>最大稳定极值区域</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dirty="0">
              <a:solidFill>
                <a:schemeClr val="tx1">
                  <a:lumMod val="95000"/>
                  <a:lumOff val="5000"/>
                </a:schemeClr>
              </a:solidFill>
              <a:latin typeface="微软雅黑" panose="020B0503020204020204" pitchFamily="34" charset="-122"/>
              <a:ea typeface="微软雅黑" panose="020B0503020204020204" pitchFamily="34" charset="-122"/>
              <a:cs typeface="Source Han Sans CN"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672186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53</a:t>
            </a:fld>
            <a:endParaRPr lang="en-US" altLang="zh-CN"/>
          </a:p>
        </p:txBody>
      </p:sp>
    </p:spTree>
    <p:extLst>
      <p:ext uri="{BB962C8B-B14F-4D97-AF65-F5344CB8AC3E}">
        <p14:creationId xmlns:p14="http://schemas.microsoft.com/office/powerpoint/2010/main" val="1108296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charset="0"/>
                <a:ea typeface="宋体" pitchFamily="2" charset="-122"/>
                <a:cs typeface="宋体" charset="0"/>
              </a:rPr>
              <a:t>Page-Objects</a:t>
            </a:r>
          </a:p>
          <a:p>
            <a:r>
              <a:rPr lang="en-US" altLang="zh-CN" sz="1200" b="0" i="0" u="none" strike="noStrike" kern="1200" baseline="0" dirty="0">
                <a:solidFill>
                  <a:schemeClr val="tx1"/>
                </a:solidFill>
                <a:latin typeface="Arial" charset="0"/>
                <a:ea typeface="宋体" pitchFamily="2" charset="-122"/>
                <a:cs typeface="宋体" charset="0"/>
              </a:rPr>
              <a:t>¬ In separate files, per Page-Object</a:t>
            </a:r>
          </a:p>
          <a:p>
            <a:r>
              <a:rPr lang="en-US" altLang="zh-CN" sz="1200" b="0" i="0" u="none" strike="noStrike" kern="1200" baseline="0" dirty="0">
                <a:solidFill>
                  <a:schemeClr val="tx1"/>
                </a:solidFill>
                <a:latin typeface="Arial" charset="0"/>
                <a:ea typeface="宋体" pitchFamily="2" charset="-122"/>
                <a:cs typeface="宋体" charset="0"/>
              </a:rPr>
              <a:t>¬ In external files / locator files</a:t>
            </a:r>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54</a:t>
            </a:fld>
            <a:endParaRPr lang="en-US" altLang="zh-CN"/>
          </a:p>
        </p:txBody>
      </p:sp>
    </p:spTree>
    <p:extLst>
      <p:ext uri="{BB962C8B-B14F-4D97-AF65-F5344CB8AC3E}">
        <p14:creationId xmlns:p14="http://schemas.microsoft.com/office/powerpoint/2010/main" val="117263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2697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Arial" charset="0"/>
              <a:ea typeface="宋体" charset="0"/>
            </a:endParaRPr>
          </a:p>
        </p:txBody>
      </p:sp>
      <p:sp>
        <p:nvSpPr>
          <p:cNvPr id="1269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65A254B5-FF64-AE4A-922D-EF2625B4D14F}" type="slidenum">
              <a:rPr kumimoji="0" lang="zh-CN" altLang="en-US" sz="1200"/>
              <a:pPr/>
              <a:t>55</a:t>
            </a:fld>
            <a:endParaRPr kumimoji="0" lang="zh-CN" altLang="en-US" sz="1200"/>
          </a:p>
        </p:txBody>
      </p:sp>
    </p:spTree>
    <p:extLst>
      <p:ext uri="{BB962C8B-B14F-4D97-AF65-F5344CB8AC3E}">
        <p14:creationId xmlns:p14="http://schemas.microsoft.com/office/powerpoint/2010/main" val="517392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Rectangle 2"/>
          <p:cNvSpPr>
            <a:spLocks noGrp="1" noRot="1" noChangeAspect="1" noChangeArrowheads="1" noTextEdit="1"/>
          </p:cNvSpPr>
          <p:nvPr>
            <p:ph type="sldImg"/>
          </p:nvPr>
        </p:nvSpPr>
        <p:spPr>
          <a:xfrm>
            <a:off x="-274638" y="406400"/>
            <a:ext cx="7407276" cy="4167188"/>
          </a:xfrm>
          <a:ln/>
        </p:spPr>
      </p:sp>
      <p:sp>
        <p:nvSpPr>
          <p:cNvPr id="21708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70107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ChangeArrowheads="1" noTextEdit="1"/>
          </p:cNvSpPr>
          <p:nvPr>
            <p:ph type="sldImg"/>
          </p:nvPr>
        </p:nvSpPr>
        <p:spPr bwMode="auto">
          <a:xfrm>
            <a:off x="-274638" y="406400"/>
            <a:ext cx="7407276" cy="4167188"/>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25954" name="Rectangle 3"/>
          <p:cNvSpPr>
            <a:spLocks noGrp="1" noChangeArrowheads="1"/>
          </p:cNvSpPr>
          <p:nvPr>
            <p:ph type="body" idx="1"/>
          </p:nvPr>
        </p:nvSpPr>
        <p:spPr bwMode="auto">
          <a:xfrm>
            <a:off x="685800" y="4344988"/>
            <a:ext cx="5486400" cy="4113212"/>
          </a:xfrm>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Calibri" charset="0"/>
              <a:ea typeface="宋体" charset="0"/>
            </a:endParaRPr>
          </a:p>
        </p:txBody>
      </p:sp>
    </p:spTree>
    <p:extLst>
      <p:ext uri="{BB962C8B-B14F-4D97-AF65-F5344CB8AC3E}">
        <p14:creationId xmlns:p14="http://schemas.microsoft.com/office/powerpoint/2010/main" val="2018544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rgbClr val="FFFFFF"/>
                </a:solidFill>
                <a:latin typeface="Calibri" pitchFamily="34" charset="0"/>
                <a:ea typeface="宋体" pitchFamily="2" charset="-122"/>
                <a:cs typeface="宋体" charset="0"/>
              </a:rPr>
              <a:t>Mandatory</a:t>
            </a:r>
            <a:r>
              <a:rPr lang="zh-CN" altLang="en-US" sz="1200" kern="1200" dirty="0">
                <a:solidFill>
                  <a:srgbClr val="FFFFFF"/>
                </a:solidFill>
                <a:latin typeface="Calibri" pitchFamily="34" charset="0"/>
                <a:ea typeface="宋体" pitchFamily="2" charset="-122"/>
                <a:cs typeface="宋体" charset="0"/>
              </a:rPr>
              <a:t>：强制性的、主要的；</a:t>
            </a:r>
            <a:r>
              <a:rPr lang="en-US" altLang="zh-CN" sz="1200" kern="1200" dirty="0">
                <a:solidFill>
                  <a:srgbClr val="FFFFFF"/>
                </a:solidFill>
                <a:latin typeface="Calibri" pitchFamily="34" charset="0"/>
                <a:ea typeface="宋体" pitchFamily="2" charset="-122"/>
                <a:cs typeface="宋体" charset="0"/>
              </a:rPr>
              <a:t>Auxiliary</a:t>
            </a:r>
            <a:r>
              <a:rPr lang="zh-CN" altLang="en-US" sz="1200" kern="1200" dirty="0">
                <a:solidFill>
                  <a:srgbClr val="FFFFFF"/>
                </a:solidFill>
                <a:latin typeface="Calibri" pitchFamily="34" charset="0"/>
                <a:ea typeface="宋体" pitchFamily="2" charset="-122"/>
                <a:cs typeface="宋体" charset="0"/>
              </a:rPr>
              <a:t>：辅助的、备用的</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60</a:t>
            </a:fld>
            <a:endParaRPr lang="en-US" altLang="zh-CN"/>
          </a:p>
        </p:txBody>
      </p:sp>
    </p:spTree>
    <p:extLst>
      <p:ext uri="{BB962C8B-B14F-4D97-AF65-F5344CB8AC3E}">
        <p14:creationId xmlns:p14="http://schemas.microsoft.com/office/powerpoint/2010/main" val="20514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7522" name="Notes Placeholder 2"/>
          <p:cNvSpPr>
            <a:spLocks noGrp="1"/>
          </p:cNvSpPr>
          <p:nvPr>
            <p:ph type="body" idx="1"/>
          </p:nvPr>
        </p:nvSpPr>
        <p:spPr bwMode="auto">
          <a:xfrm>
            <a:off x="685800" y="4344988"/>
            <a:ext cx="5486400" cy="4113212"/>
          </a:xfrm>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Calibri" charset="0"/>
              <a:ea typeface="宋体" charset="0"/>
            </a:endParaRPr>
          </a:p>
        </p:txBody>
      </p:sp>
      <p:sp>
        <p:nvSpPr>
          <p:cNvPr id="107523" name="Slide Number Placeholder 3"/>
          <p:cNvSpPr>
            <a:spLocks noGrp="1"/>
          </p:cNvSpPr>
          <p:nvPr>
            <p:ph type="sldNum" sz="quarter" idx="5"/>
          </p:nvPr>
        </p:nvSpPr>
        <p:spPr bwMode="auto">
          <a:xfrm>
            <a:off x="3884613" y="8683625"/>
            <a:ext cx="2971800" cy="45878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BAE72EE9-5A7B-8047-AAA9-E08E69AEF2FC}" type="slidenum">
              <a:rPr kumimoji="0" lang="zh-CN" altLang="en-US" sz="1200"/>
              <a:pPr/>
              <a:t>3</a:t>
            </a:fld>
            <a:endParaRPr kumimoji="0" lang="zh-CN" altLang="en-US" sz="1200"/>
          </a:p>
        </p:txBody>
      </p:sp>
    </p:spTree>
    <p:extLst>
      <p:ext uri="{BB962C8B-B14F-4D97-AF65-F5344CB8AC3E}">
        <p14:creationId xmlns:p14="http://schemas.microsoft.com/office/powerpoint/2010/main" val="1017447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更直观的测试报告</a:t>
            </a:r>
            <a:endParaRPr kumimoji="1" lang="en-US" altLang="zh-CN" dirty="0"/>
          </a:p>
          <a:p>
            <a:r>
              <a:rPr kumimoji="1" lang="zh-CN" altLang="en-US" dirty="0"/>
              <a:t>点击链接直接看到截图</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FCC6F59A-426F-A841-9F92-52AA1E58FED0}" type="slidenum">
              <a:rPr kumimoji="1" lang="zh-CN" altLang="en-US" smtClean="0"/>
              <a:t>62</a:t>
            </a:fld>
            <a:endParaRPr kumimoji="1" lang="zh-CN" altLang="en-US"/>
          </a:p>
        </p:txBody>
      </p:sp>
    </p:spTree>
    <p:extLst>
      <p:ext uri="{BB962C8B-B14F-4D97-AF65-F5344CB8AC3E}">
        <p14:creationId xmlns:p14="http://schemas.microsoft.com/office/powerpoint/2010/main" val="1990551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pPr/>
              <a:t>63</a:t>
            </a:fld>
            <a:endParaRPr lang="en-US" altLang="zh-CN"/>
          </a:p>
        </p:txBody>
      </p:sp>
    </p:spTree>
    <p:extLst>
      <p:ext uri="{BB962C8B-B14F-4D97-AF65-F5344CB8AC3E}">
        <p14:creationId xmlns:p14="http://schemas.microsoft.com/office/powerpoint/2010/main" val="105005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pPr/>
              <a:t>64</a:t>
            </a:fld>
            <a:endParaRPr lang="en-US" altLang="zh-CN"/>
          </a:p>
        </p:txBody>
      </p:sp>
    </p:spTree>
    <p:extLst>
      <p:ext uri="{BB962C8B-B14F-4D97-AF65-F5344CB8AC3E}">
        <p14:creationId xmlns:p14="http://schemas.microsoft.com/office/powerpoint/2010/main" val="2564472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pPr/>
              <a:t>65</a:t>
            </a:fld>
            <a:endParaRPr lang="en-US" altLang="zh-CN"/>
          </a:p>
        </p:txBody>
      </p:sp>
    </p:spTree>
    <p:extLst>
      <p:ext uri="{BB962C8B-B14F-4D97-AF65-F5344CB8AC3E}">
        <p14:creationId xmlns:p14="http://schemas.microsoft.com/office/powerpoint/2010/main" val="48357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pPr/>
              <a:t>66</a:t>
            </a:fld>
            <a:endParaRPr lang="en-US" altLang="zh-CN"/>
          </a:p>
        </p:txBody>
      </p:sp>
    </p:spTree>
    <p:extLst>
      <p:ext uri="{BB962C8B-B14F-4D97-AF65-F5344CB8AC3E}">
        <p14:creationId xmlns:p14="http://schemas.microsoft.com/office/powerpoint/2010/main" val="1135395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4297A3-37BD-8549-87CC-C7BC93A774B6}" type="slidenum">
              <a:rPr lang="en-US" altLang="zh-CN" smtClean="0"/>
              <a:pPr/>
              <a:t>67</a:t>
            </a:fld>
            <a:endParaRPr lang="en-US" altLang="zh-CN"/>
          </a:p>
        </p:txBody>
      </p:sp>
    </p:spTree>
    <p:extLst>
      <p:ext uri="{BB962C8B-B14F-4D97-AF65-F5344CB8AC3E}">
        <p14:creationId xmlns:p14="http://schemas.microsoft.com/office/powerpoint/2010/main" val="3839300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Microsoft Yahei" panose="020B0503020204020204" pitchFamily="34" charset="-122"/>
                <a:ea typeface="Microsoft Yahei" panose="020B0503020204020204" pitchFamily="34" charset="-122"/>
              </a:rPr>
              <a:t>的朋友戴比上学老是迟到，她想改变这个糟糕的情况，请你提建议。你需要从戴比那儿获得哪些信息才能给她一个好的建议？</a:t>
            </a:r>
          </a:p>
          <a:p>
            <a:pPr algn="l"/>
            <a:r>
              <a:rPr lang="zh-CN" altLang="en-US" b="0" i="0" dirty="0">
                <a:solidFill>
                  <a:srgbClr val="000000"/>
                </a:solidFill>
                <a:effectLst/>
                <a:latin typeface="Microsoft Yahei" panose="020B0503020204020204" pitchFamily="34" charset="-122"/>
                <a:ea typeface="Microsoft Yahei" panose="020B0503020204020204" pitchFamily="34" charset="-122"/>
              </a:rPr>
              <a:t>在老师引导下，孩子们会重点考虑：为什么戴比会经常迟到？或者说，让她迟到的因素有哪些，这些因素哪些能有改变，哪些无法改变？能改变的因素，改进方法有哪些</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811341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1628010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3229593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209866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7522" name="Notes Placeholder 2"/>
          <p:cNvSpPr>
            <a:spLocks noGrp="1"/>
          </p:cNvSpPr>
          <p:nvPr>
            <p:ph type="body" idx="1"/>
          </p:nvPr>
        </p:nvSpPr>
        <p:spPr bwMode="auto">
          <a:xfrm>
            <a:off x="685800" y="4344988"/>
            <a:ext cx="5486400" cy="4113212"/>
          </a:xfrm>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latin typeface="Calibri" charset="0"/>
              <a:ea typeface="宋体" charset="0"/>
            </a:endParaRPr>
          </a:p>
        </p:txBody>
      </p:sp>
      <p:sp>
        <p:nvSpPr>
          <p:cNvPr id="107523" name="Slide Number Placeholder 3"/>
          <p:cNvSpPr>
            <a:spLocks noGrp="1"/>
          </p:cNvSpPr>
          <p:nvPr>
            <p:ph type="sldNum" sz="quarter" idx="5"/>
          </p:nvPr>
        </p:nvSpPr>
        <p:spPr bwMode="auto">
          <a:xfrm>
            <a:off x="3884613" y="8683625"/>
            <a:ext cx="2971800" cy="45878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BAE72EE9-5A7B-8047-AAA9-E08E69AEF2FC}" type="slidenum">
              <a:rPr kumimoji="0" lang="zh-CN" altLang="en-US" sz="1200"/>
              <a:pPr/>
              <a:t>4</a:t>
            </a:fld>
            <a:endParaRPr kumimoji="0" lang="zh-CN" altLang="en-US" sz="1200"/>
          </a:p>
        </p:txBody>
      </p:sp>
    </p:spTree>
    <p:extLst>
      <p:ext uri="{BB962C8B-B14F-4D97-AF65-F5344CB8AC3E}">
        <p14:creationId xmlns:p14="http://schemas.microsoft.com/office/powerpoint/2010/main" val="2732355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7522" name="Notes Placeholder 2"/>
          <p:cNvSpPr>
            <a:spLocks noGrp="1"/>
          </p:cNvSpPr>
          <p:nvPr>
            <p:ph type="body" idx="1"/>
          </p:nvPr>
        </p:nvSpPr>
        <p:spPr bwMode="auto">
          <a:xfrm>
            <a:off x="685800" y="4344988"/>
            <a:ext cx="5486400" cy="4113212"/>
          </a:xfrm>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Calibri" charset="0"/>
              <a:ea typeface="宋体" charset="0"/>
            </a:endParaRPr>
          </a:p>
        </p:txBody>
      </p:sp>
      <p:sp>
        <p:nvSpPr>
          <p:cNvPr id="107523" name="Slide Number Placeholder 3"/>
          <p:cNvSpPr>
            <a:spLocks noGrp="1"/>
          </p:cNvSpPr>
          <p:nvPr>
            <p:ph type="sldNum" sz="quarter" idx="5"/>
          </p:nvPr>
        </p:nvSpPr>
        <p:spPr bwMode="auto">
          <a:xfrm>
            <a:off x="3884613" y="8683625"/>
            <a:ext cx="2971800" cy="45878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BAE72EE9-5A7B-8047-AAA9-E08E69AEF2FC}" type="slidenum">
              <a:rPr kumimoji="0" lang="zh-CN" altLang="en-US" sz="1200"/>
              <a:pPr/>
              <a:t>5</a:t>
            </a:fld>
            <a:endParaRPr kumimoji="0" lang="zh-CN" altLang="en-US" sz="1200"/>
          </a:p>
        </p:txBody>
      </p:sp>
    </p:spTree>
    <p:extLst>
      <p:ext uri="{BB962C8B-B14F-4D97-AF65-F5344CB8AC3E}">
        <p14:creationId xmlns:p14="http://schemas.microsoft.com/office/powerpoint/2010/main" val="39320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7522" name="Notes Placeholder 2"/>
          <p:cNvSpPr>
            <a:spLocks noGrp="1"/>
          </p:cNvSpPr>
          <p:nvPr>
            <p:ph type="body" idx="1"/>
          </p:nvPr>
        </p:nvSpPr>
        <p:spPr bwMode="auto">
          <a:xfrm>
            <a:off x="685800" y="4344988"/>
            <a:ext cx="5486400" cy="4113212"/>
          </a:xfrm>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Calibri" charset="0"/>
              <a:ea typeface="宋体" charset="0"/>
            </a:endParaRPr>
          </a:p>
        </p:txBody>
      </p:sp>
      <p:sp>
        <p:nvSpPr>
          <p:cNvPr id="107523" name="Slide Number Placeholder 3"/>
          <p:cNvSpPr>
            <a:spLocks noGrp="1"/>
          </p:cNvSpPr>
          <p:nvPr>
            <p:ph type="sldNum" sz="quarter" idx="5"/>
          </p:nvPr>
        </p:nvSpPr>
        <p:spPr bwMode="auto">
          <a:xfrm>
            <a:off x="3884613" y="8683625"/>
            <a:ext cx="2971800" cy="45878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BAE72EE9-5A7B-8047-AAA9-E08E69AEF2FC}" type="slidenum">
              <a:rPr kumimoji="0" lang="zh-CN" altLang="en-US" sz="1200"/>
              <a:pPr/>
              <a:t>6</a:t>
            </a:fld>
            <a:endParaRPr kumimoji="0" lang="zh-CN" altLang="en-US" sz="1200"/>
          </a:p>
        </p:txBody>
      </p:sp>
    </p:spTree>
    <p:extLst>
      <p:ext uri="{BB962C8B-B14F-4D97-AF65-F5344CB8AC3E}">
        <p14:creationId xmlns:p14="http://schemas.microsoft.com/office/powerpoint/2010/main" val="3644162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程序源代码经过词法分析器（</a:t>
            </a:r>
            <a:r>
              <a:rPr lang="en" altLang="zh-CN" b="0" i="0" dirty="0" err="1">
                <a:solidFill>
                  <a:srgbClr val="4D4D4D"/>
                </a:solidFill>
                <a:effectLst/>
                <a:latin typeface="-apple-system"/>
              </a:rPr>
              <a:t>Lexer</a:t>
            </a:r>
            <a:r>
              <a:rPr lang="zh-CN" altLang="en" b="0" i="0" dirty="0">
                <a:solidFill>
                  <a:srgbClr val="4D4D4D"/>
                </a:solidFill>
                <a:effectLst/>
                <a:latin typeface="-apple-system"/>
              </a:rPr>
              <a:t>）</a:t>
            </a:r>
            <a:r>
              <a:rPr lang="zh-CN" altLang="en-US" b="0" i="0" dirty="0">
                <a:solidFill>
                  <a:srgbClr val="4D4D4D"/>
                </a:solidFill>
                <a:effectLst/>
                <a:latin typeface="-apple-system"/>
              </a:rPr>
              <a:t>得到各种不同种类的单词（</a:t>
            </a:r>
            <a:r>
              <a:rPr lang="en" altLang="zh-CN" b="0" i="0" dirty="0">
                <a:solidFill>
                  <a:srgbClr val="4D4D4D"/>
                </a:solidFill>
                <a:effectLst/>
                <a:latin typeface="-apple-system"/>
              </a:rPr>
              <a:t>Token</a:t>
            </a:r>
            <a:r>
              <a:rPr lang="zh-CN" altLang="en" b="0" i="0" dirty="0">
                <a:solidFill>
                  <a:srgbClr val="4D4D4D"/>
                </a:solidFill>
                <a:effectLst/>
                <a:latin typeface="-apple-system"/>
              </a:rPr>
              <a:t>），</a:t>
            </a:r>
            <a:r>
              <a:rPr lang="zh-CN" altLang="en-US" b="0" i="0" dirty="0">
                <a:solidFill>
                  <a:srgbClr val="4D4D4D"/>
                </a:solidFill>
                <a:effectLst/>
                <a:latin typeface="-apple-system"/>
              </a:rPr>
              <a:t>再由语法分析器（</a:t>
            </a:r>
            <a:r>
              <a:rPr lang="en" altLang="zh-CN" b="0" i="0" dirty="0">
                <a:solidFill>
                  <a:srgbClr val="4D4D4D"/>
                </a:solidFill>
                <a:effectLst/>
                <a:latin typeface="-apple-system"/>
              </a:rPr>
              <a:t>Parser</a:t>
            </a:r>
            <a:r>
              <a:rPr lang="zh-CN" altLang="en" b="0" i="0" dirty="0">
                <a:solidFill>
                  <a:srgbClr val="4D4D4D"/>
                </a:solidFill>
                <a:effectLst/>
                <a:latin typeface="-apple-system"/>
              </a:rPr>
              <a:t>）</a:t>
            </a:r>
            <a:r>
              <a:rPr lang="zh-CN" altLang="en-US" b="0" i="0" dirty="0">
                <a:solidFill>
                  <a:srgbClr val="4D4D4D"/>
                </a:solidFill>
                <a:effectLst/>
                <a:latin typeface="-apple-system"/>
              </a:rPr>
              <a:t>分析和语法检查后得到抽象语法树</a:t>
            </a:r>
            <a:r>
              <a:rPr lang="en-US" altLang="zh-CN" b="0" i="0" dirty="0">
                <a:solidFill>
                  <a:srgbClr val="4D4D4D"/>
                </a:solidFill>
                <a:effectLst/>
                <a:latin typeface="-apple-system"/>
              </a:rPr>
              <a:t>(</a:t>
            </a:r>
            <a:r>
              <a:rPr lang="en" altLang="zh-CN" b="0" i="0" dirty="0">
                <a:solidFill>
                  <a:srgbClr val="4D4D4D"/>
                </a:solidFill>
                <a:effectLst/>
                <a:latin typeface="-apple-system"/>
              </a:rPr>
              <a:t>AST)</a:t>
            </a:r>
            <a:endParaRPr lang="en-US" altLang="zh-CN" b="0" i="0" dirty="0">
              <a:solidFill>
                <a:srgbClr val="4D4D4D"/>
              </a:solidFill>
              <a:effectLst/>
              <a:latin typeface="-apple-system"/>
            </a:endParaRPr>
          </a:p>
          <a:p>
            <a:r>
              <a:rPr lang="zh-CN" altLang="en-US" b="0" i="0" dirty="0">
                <a:solidFill>
                  <a:srgbClr val="4D4D4D"/>
                </a:solidFill>
                <a:effectLst/>
                <a:latin typeface="-apple-system"/>
              </a:rPr>
              <a:t>通常会使用控制流图（</a:t>
            </a:r>
            <a:r>
              <a:rPr lang="en" altLang="zh-CN" b="0" i="0" dirty="0">
                <a:solidFill>
                  <a:srgbClr val="4D4D4D"/>
                </a:solidFill>
                <a:effectLst/>
                <a:latin typeface="-apple-system"/>
              </a:rPr>
              <a:t>Control Flow Graph</a:t>
            </a:r>
            <a:r>
              <a:rPr lang="zh-CN" altLang="en" b="0" i="0" dirty="0">
                <a:solidFill>
                  <a:srgbClr val="4D4D4D"/>
                </a:solidFill>
                <a:effectLst/>
                <a:latin typeface="-apple-system"/>
              </a:rPr>
              <a:t>，</a:t>
            </a:r>
            <a:r>
              <a:rPr lang="en" altLang="zh-CN" b="0" i="0" dirty="0">
                <a:solidFill>
                  <a:srgbClr val="4D4D4D"/>
                </a:solidFill>
                <a:effectLst/>
                <a:latin typeface="-apple-system"/>
              </a:rPr>
              <a:t>CFG</a:t>
            </a:r>
            <a:r>
              <a:rPr lang="zh-CN" altLang="en" b="0" i="0" dirty="0">
                <a:solidFill>
                  <a:srgbClr val="4D4D4D"/>
                </a:solidFill>
                <a:effectLst/>
                <a:latin typeface="-apple-system"/>
              </a:rPr>
              <a:t>）</a:t>
            </a:r>
            <a:r>
              <a:rPr lang="zh-CN" altLang="en-US" b="0" i="0" dirty="0">
                <a:solidFill>
                  <a:srgbClr val="4D4D4D"/>
                </a:solidFill>
                <a:effectLst/>
                <a:latin typeface="-apple-system"/>
              </a:rPr>
              <a:t>来表示程序的控制流，使用静态单赋值（</a:t>
            </a:r>
            <a:r>
              <a:rPr lang="en" altLang="zh-CN" b="0" i="0" dirty="0">
                <a:solidFill>
                  <a:srgbClr val="4D4D4D"/>
                </a:solidFill>
                <a:effectLst/>
                <a:latin typeface="-apple-system"/>
              </a:rPr>
              <a:t>Static Single Assignment</a:t>
            </a:r>
            <a:r>
              <a:rPr lang="zh-CN" altLang="en" b="0" i="0" dirty="0">
                <a:solidFill>
                  <a:srgbClr val="4D4D4D"/>
                </a:solidFill>
                <a:effectLst/>
                <a:latin typeface="-apple-system"/>
              </a:rPr>
              <a:t>，</a:t>
            </a:r>
            <a:r>
              <a:rPr lang="en" altLang="zh-CN" b="0" i="0" dirty="0">
                <a:solidFill>
                  <a:srgbClr val="4D4D4D"/>
                </a:solidFill>
                <a:effectLst/>
                <a:latin typeface="-apple-system"/>
              </a:rPr>
              <a:t>SSA</a:t>
            </a:r>
            <a:r>
              <a:rPr lang="zh-CN" altLang="en" b="0" i="0" dirty="0">
                <a:solidFill>
                  <a:srgbClr val="4D4D4D"/>
                </a:solidFill>
                <a:effectLst/>
                <a:latin typeface="-apple-system"/>
              </a:rPr>
              <a:t>）</a:t>
            </a:r>
            <a:r>
              <a:rPr lang="zh-CN" altLang="en-US" b="0" i="0" dirty="0">
                <a:solidFill>
                  <a:srgbClr val="4D4D4D"/>
                </a:solidFill>
                <a:effectLst/>
                <a:latin typeface="-apple-system"/>
              </a:rPr>
              <a:t>来表示程序中数据的使用</a:t>
            </a:r>
            <a:r>
              <a:rPr lang="en-US" altLang="zh-CN" b="0" i="0" dirty="0">
                <a:solidFill>
                  <a:srgbClr val="4D4D4D"/>
                </a:solidFill>
                <a:effectLst/>
                <a:latin typeface="-apple-system"/>
              </a:rPr>
              <a:t>-</a:t>
            </a:r>
            <a:r>
              <a:rPr lang="zh-CN" altLang="en-US" b="0" i="0" dirty="0">
                <a:solidFill>
                  <a:srgbClr val="4D4D4D"/>
                </a:solidFill>
                <a:effectLst/>
                <a:latin typeface="-apple-system"/>
              </a:rPr>
              <a:t>定义链（</a:t>
            </a:r>
            <a:r>
              <a:rPr lang="en" altLang="zh-CN" b="0" i="0" dirty="0">
                <a:solidFill>
                  <a:srgbClr val="4D4D4D"/>
                </a:solidFill>
                <a:effectLst/>
                <a:latin typeface="-apple-system"/>
              </a:rPr>
              <a:t>Use-Def Chain</a:t>
            </a:r>
            <a:r>
              <a:rPr lang="zh-CN" altLang="en" b="0" i="0" dirty="0">
                <a:solidFill>
                  <a:srgbClr val="4D4D4D"/>
                </a:solidFill>
                <a:effectLst/>
                <a:latin typeface="-apple-system"/>
              </a:rPr>
              <a:t>）</a:t>
            </a:r>
            <a:endParaRPr lang="en-US" altLang="zh-CN" b="0" i="0" dirty="0">
              <a:solidFill>
                <a:srgbClr val="4D4D4D"/>
              </a:solidFill>
              <a:effectLst/>
              <a:latin typeface="-apple-system"/>
            </a:endParaRPr>
          </a:p>
          <a:p>
            <a:r>
              <a:rPr lang="en-US" altLang="zh-CN" b="0" i="0" dirty="0">
                <a:solidFill>
                  <a:srgbClr val="4D4D4D"/>
                </a:solidFill>
                <a:effectLst/>
                <a:latin typeface="-apple-system"/>
              </a:rPr>
              <a:t>https://</a:t>
            </a:r>
            <a:r>
              <a:rPr lang="en-US" altLang="zh-CN" b="0" i="0" dirty="0" err="1">
                <a:solidFill>
                  <a:srgbClr val="4D4D4D"/>
                </a:solidFill>
                <a:effectLst/>
                <a:latin typeface="-apple-system"/>
              </a:rPr>
              <a:t>wizardforcel.gitbooks.io</a:t>
            </a:r>
            <a:r>
              <a:rPr lang="en-US" altLang="zh-CN" b="0" i="0" dirty="0">
                <a:solidFill>
                  <a:srgbClr val="4D4D4D"/>
                </a:solidFill>
                <a:effectLst/>
                <a:latin typeface="-apple-system"/>
              </a:rPr>
              <a:t>/antlr4-short-course/content/line-between-</a:t>
            </a:r>
            <a:r>
              <a:rPr lang="en-US" altLang="zh-CN" b="0" i="0" dirty="0" err="1">
                <a:solidFill>
                  <a:srgbClr val="4D4D4D"/>
                </a:solidFill>
                <a:effectLst/>
                <a:latin typeface="-apple-system"/>
              </a:rPr>
              <a:t>lexer</a:t>
            </a:r>
            <a:r>
              <a:rPr lang="en-US" altLang="zh-CN" b="0" i="0" dirty="0">
                <a:solidFill>
                  <a:srgbClr val="4D4D4D"/>
                </a:solidFill>
                <a:effectLst/>
                <a:latin typeface="-apple-system"/>
              </a:rPr>
              <a:t>-and-</a:t>
            </a:r>
            <a:r>
              <a:rPr lang="en-US" altLang="zh-CN" b="0" i="0" dirty="0" err="1">
                <a:solidFill>
                  <a:srgbClr val="4D4D4D"/>
                </a:solidFill>
                <a:effectLst/>
                <a:latin typeface="-apple-system"/>
              </a:rPr>
              <a:t>parser.html</a:t>
            </a:r>
            <a:r>
              <a:rPr lang="zh-CN" altLang="en-US" b="0" i="0" dirty="0">
                <a:solidFill>
                  <a:srgbClr val="4D4D4D"/>
                </a:solidFill>
                <a:effectLst/>
                <a:latin typeface="-apple-system"/>
              </a:rPr>
              <a:t> </a:t>
            </a:r>
            <a:endParaRPr lang="en-US" altLang="zh-CN" b="0" i="0" dirty="0">
              <a:solidFill>
                <a:srgbClr val="4D4D4D"/>
              </a:solidFill>
              <a:effectLst/>
              <a:latin typeface="-apple-system"/>
            </a:endParaRPr>
          </a:p>
          <a:p>
            <a:r>
              <a:rPr kumimoji="1" lang="en" altLang="zh-CN" dirty="0"/>
              <a:t>https://decaf-</a:t>
            </a:r>
            <a:r>
              <a:rPr kumimoji="1" lang="en" altLang="zh-CN" dirty="0" err="1"/>
              <a:t>lang.github.io</a:t>
            </a:r>
            <a:r>
              <a:rPr kumimoji="1" lang="en" altLang="zh-CN" dirty="0"/>
              <a:t>/</a:t>
            </a:r>
            <a:r>
              <a:rPr kumimoji="1" lang="en" altLang="zh-CN" dirty="0" err="1"/>
              <a:t>minidecaf</a:t>
            </a:r>
            <a:r>
              <a:rPr kumimoji="1" lang="en" altLang="zh-CN" dirty="0"/>
              <a:t>-tutorial-deploy/docs/lab1/part1.html</a:t>
            </a:r>
            <a:r>
              <a:rPr kumimoji="1" lang="zh-CN" altLang="en-US" dirty="0"/>
              <a:t> </a:t>
            </a:r>
            <a:endParaRPr kumimoji="1" lang="en" altLang="zh-CN" dirty="0"/>
          </a:p>
          <a:p>
            <a:r>
              <a:rPr kumimoji="1" lang="en" altLang="zh-CN" dirty="0"/>
              <a:t>https://</a:t>
            </a:r>
            <a:r>
              <a:rPr kumimoji="1" lang="en" altLang="zh-CN" dirty="0" err="1"/>
              <a:t>blog.csdn.net</a:t>
            </a:r>
            <a:r>
              <a:rPr kumimoji="1" lang="en" altLang="zh-CN" dirty="0"/>
              <a:t>/</a:t>
            </a:r>
            <a:r>
              <a:rPr kumimoji="1" lang="en" altLang="zh-CN" dirty="0" err="1"/>
              <a:t>csdnnews</a:t>
            </a:r>
            <a:r>
              <a:rPr kumimoji="1" lang="en" altLang="zh-CN" dirty="0"/>
              <a:t>/article/details/105592032</a:t>
            </a:r>
            <a:endParaRPr kumimoji="1" lang="en-US" altLang="zh-CN" b="0" i="0" dirty="0">
              <a:solidFill>
                <a:srgbClr val="4D4D4D"/>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885590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867736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值依赖分析是建立在值流模型基础之上的，值流模型最早由</a:t>
            </a:r>
            <a:r>
              <a:rPr kumimoji="1" lang="en" altLang="zh-CN" dirty="0"/>
              <a:t>Horwitz</a:t>
            </a:r>
            <a:r>
              <a:rPr kumimoji="1" lang="zh-CN" altLang="en-US" dirty="0"/>
              <a:t>提出，值流图中结点与结点之间的连线表示的是数据流分析中的定值使用关系。值流依赖表示由于定值</a:t>
            </a:r>
            <a:r>
              <a:rPr kumimoji="1" lang="en-US" altLang="zh-CN" dirty="0"/>
              <a:t>-</a:t>
            </a:r>
            <a:r>
              <a:rPr kumimoji="1" lang="zh-CN" altLang="en-US" dirty="0"/>
              <a:t>使用连接的依赖关系。值流依赖关系可以通过值依赖图来表现。</a:t>
            </a:r>
          </a:p>
          <a:p>
            <a:endParaRPr kumimoji="1" lang="zh-CN" altLang="en-US" dirty="0"/>
          </a:p>
          <a:p>
            <a:r>
              <a:rPr kumimoji="1" lang="en" altLang="zh-CN" dirty="0"/>
              <a:t>Value Dependence Graph</a:t>
            </a:r>
            <a:r>
              <a:rPr kumimoji="1" lang="zh-CN" altLang="en" dirty="0"/>
              <a:t>（</a:t>
            </a:r>
            <a:r>
              <a:rPr kumimoji="1" lang="zh-CN" altLang="en-US" dirty="0"/>
              <a:t>简称</a:t>
            </a:r>
            <a:r>
              <a:rPr kumimoji="1" lang="en" altLang="zh-CN" dirty="0"/>
              <a:t>VDG</a:t>
            </a:r>
            <a:r>
              <a:rPr kumimoji="1" lang="zh-CN" altLang="en" dirty="0"/>
              <a:t>），</a:t>
            </a:r>
            <a:r>
              <a:rPr kumimoji="1" lang="zh-CN" altLang="en-US" dirty="0"/>
              <a:t>值依赖图，是一种基于程序值依赖分析的、路径敏感的空指针解引用检测方法，主要分析守卫值依赖分析和非守卫值依赖分析。该方法通过结合数据流分析中的到达定值分析、区间分析及指向分析创建了值依赖分析图</a:t>
            </a:r>
            <a:r>
              <a:rPr kumimoji="1" lang="en-US" altLang="zh-CN" dirty="0"/>
              <a:t>,</a:t>
            </a:r>
            <a:r>
              <a:rPr kumimoji="1" lang="zh-CN" altLang="en-US" dirty="0"/>
              <a:t>该图刻画了可能产生空指针语句到其解引用语句的值依赖关系</a:t>
            </a:r>
            <a:r>
              <a:rPr kumimoji="1" lang="en-US" altLang="zh-CN" dirty="0"/>
              <a:t>.</a:t>
            </a:r>
            <a:r>
              <a:rPr kumimoji="1" lang="zh-CN" altLang="en-US" dirty="0"/>
              <a:t>该图中的边采用守卫标注</a:t>
            </a:r>
            <a:r>
              <a:rPr kumimoji="1" lang="en-US" altLang="zh-CN" dirty="0"/>
              <a:t>,</a:t>
            </a:r>
            <a:r>
              <a:rPr kumimoji="1" lang="zh-CN" altLang="en-US" dirty="0"/>
              <a:t>即描述了相邻点之间的到达条件，降低误报率。</a:t>
            </a:r>
          </a:p>
          <a:p>
            <a:endParaRPr kumimoji="1" lang="zh-CN" altLang="en-US" dirty="0"/>
          </a:p>
          <a:p>
            <a:r>
              <a:rPr kumimoji="1" lang="zh-CN" altLang="en-US" dirty="0"/>
              <a:t>值依赖的边连接两个存在依赖关系值依赖结点。值依赖边是有向边，边的头结点被称为定义结点，尾结点称为使用结点。定义结点和使用结点中分别存在一个导致依赖关系的变量，分别称为定义变量和使用变量。此外，值依赖边还存储了定义结点和使用结点之间的到达条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89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1AA72A-FE2F-1F7F-B206-0A8214FA8C9F}"/>
              </a:ext>
            </a:extLst>
          </p:cNvPr>
          <p:cNvPicPr>
            <a:picLocks noChangeAspect="1"/>
          </p:cNvPicPr>
          <p:nvPr userDrawn="1"/>
        </p:nvPicPr>
        <p:blipFill rotWithShape="1">
          <a:blip r:embed="rId2">
            <a:duotone>
              <a:schemeClr val="accent2">
                <a:shade val="45000"/>
                <a:satMod val="135000"/>
              </a:schemeClr>
              <a:prstClr val="white"/>
            </a:duotone>
          </a:blip>
          <a:srcRect b="2308"/>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7E0749-825C-807E-623C-309EBA42149C}"/>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t>2022/12/24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4" name="图片 3">
            <a:extLst>
              <a:ext uri="{FF2B5EF4-FFF2-40B4-BE49-F238E27FC236}">
                <a16:creationId xmlns:a16="http://schemas.microsoft.com/office/drawing/2014/main" id="{EBC51939-329D-FAE7-273D-282F364113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81749" y="4461938"/>
            <a:ext cx="1417284" cy="472428"/>
          </a:xfrm>
          <a:prstGeom prst="rect">
            <a:avLst/>
          </a:prstGeom>
        </p:spPr>
      </p:pic>
      <p:sp>
        <p:nvSpPr>
          <p:cNvPr id="5" name="文本框 4">
            <a:extLst>
              <a:ext uri="{FF2B5EF4-FFF2-40B4-BE49-F238E27FC236}">
                <a16:creationId xmlns:a16="http://schemas.microsoft.com/office/drawing/2014/main" id="{46F27978-B5EC-BF21-19D1-096C9F90CEA9}"/>
              </a:ext>
            </a:extLst>
          </p:cNvPr>
          <p:cNvSpPr txBox="1"/>
          <p:nvPr userDrawn="1"/>
        </p:nvSpPr>
        <p:spPr>
          <a:xfrm>
            <a:off x="0" y="4528875"/>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3355853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4" name="图片 3">
            <a:extLst>
              <a:ext uri="{FF2B5EF4-FFF2-40B4-BE49-F238E27FC236}">
                <a16:creationId xmlns:a16="http://schemas.microsoft.com/office/drawing/2014/main" id="{A383A833-E148-B64F-D7B3-8453CEFD81CE}"/>
              </a:ext>
            </a:extLst>
          </p:cNvPr>
          <p:cNvPicPr>
            <a:picLocks noChangeAspect="1"/>
          </p:cNvPicPr>
          <p:nvPr userDrawn="1"/>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807" y="105693"/>
            <a:ext cx="1417284" cy="472428"/>
          </a:xfrm>
          <a:prstGeom prst="rect">
            <a:avLst/>
          </a:prstGeom>
        </p:spPr>
      </p:pic>
    </p:spTree>
    <p:extLst>
      <p:ext uri="{BB962C8B-B14F-4D97-AF65-F5344CB8AC3E}">
        <p14:creationId xmlns:p14="http://schemas.microsoft.com/office/powerpoint/2010/main" val="3765104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pPr/>
              <a:t>‹#›</a:t>
            </a:fld>
            <a:endParaRPr lang="en-US" altLang="zh-CN"/>
          </a:p>
        </p:txBody>
      </p:sp>
      <p:grpSp>
        <p:nvGrpSpPr>
          <p:cNvPr id="5" name="组合 19">
            <a:extLst>
              <a:ext uri="{FF2B5EF4-FFF2-40B4-BE49-F238E27FC236}">
                <a16:creationId xmlns:a16="http://schemas.microsoft.com/office/drawing/2014/main" id="{CF357503-D717-4376-AFB6-327DFBFCDC82}"/>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E021A55F-0379-D077-14DB-A802EBDBA610}"/>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46458EBE-95DB-18DA-04CC-0F670D1014F7}"/>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66877CF5-CD13-15C1-3778-CAFC5305C129}"/>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9" name="图片 8">
            <a:extLst>
              <a:ext uri="{FF2B5EF4-FFF2-40B4-BE49-F238E27FC236}">
                <a16:creationId xmlns:a16="http://schemas.microsoft.com/office/drawing/2014/main" id="{5AAED853-709C-0E59-A2C7-6F90173334C2}"/>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1934432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A277AB5A-2027-948E-5659-35FA3C398FC7}"/>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2" name="图片 1">
            <a:extLst>
              <a:ext uri="{FF2B5EF4-FFF2-40B4-BE49-F238E27FC236}">
                <a16:creationId xmlns:a16="http://schemas.microsoft.com/office/drawing/2014/main" id="{2180E710-DC63-F434-40DE-02365645191E}"/>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319C152E-C22C-B6CC-FB0A-FBCC5CB1A9A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2" name="图片 1">
            <a:extLst>
              <a:ext uri="{FF2B5EF4-FFF2-40B4-BE49-F238E27FC236}">
                <a16:creationId xmlns:a16="http://schemas.microsoft.com/office/drawing/2014/main" id="{0D092D88-14E1-CBCB-42A3-ACAEF467D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87379" y="4536170"/>
            <a:ext cx="1417284" cy="47242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C06AE3-40B3-E8B3-FA9C-9A6C00352A7A}"/>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2" name="图片 1">
            <a:extLst>
              <a:ext uri="{FF2B5EF4-FFF2-40B4-BE49-F238E27FC236}">
                <a16:creationId xmlns:a16="http://schemas.microsoft.com/office/drawing/2014/main" id="{B4D81FDB-2A3A-FEBF-FBCB-1476EFCE8329}"/>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2022/12/24</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8" r:id="rId17"/>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github.com/en/pull-requests/collaborating-with-pull-requests" TargetMode="Externa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hyperlink" Target="https://junit.org/junit5/docs/current/user-guid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kristofa/mock-http-server" TargetMode="External"/><Relationship Id="rId3" Type="http://schemas.openxmlformats.org/officeDocument/2006/relationships/hyperlink" Target="http://rap.taobao.org/" TargetMode="External"/><Relationship Id="rId7" Type="http://schemas.openxmlformats.org/officeDocument/2006/relationships/hyperlink" Target="http://www.mocky.io/" TargetMode="External"/><Relationship Id="rId2" Type="http://schemas.openxmlformats.org/officeDocument/2006/relationships/hyperlink" Target="http://www.mockbin.com/" TargetMode="External"/><Relationship Id="rId1" Type="http://schemas.openxmlformats.org/officeDocument/2006/relationships/slideLayout" Target="../slideLayouts/slideLayout17.xml"/><Relationship Id="rId6" Type="http://schemas.openxmlformats.org/officeDocument/2006/relationships/hyperlink" Target="http://doclever.cn/" TargetMode="External"/><Relationship Id="rId5" Type="http://schemas.openxmlformats.org/officeDocument/2006/relationships/hyperlink" Target="https://easy-mock.com/" TargetMode="External"/><Relationship Id="rId10" Type="http://schemas.openxmlformats.org/officeDocument/2006/relationships/image" Target="../media/image38.png"/><Relationship Id="rId4" Type="http://schemas.openxmlformats.org/officeDocument/2006/relationships/hyperlink" Target="http://swagger.io/" TargetMode="External"/><Relationship Id="rId9" Type="http://schemas.openxmlformats.org/officeDocument/2006/relationships/hyperlink" Target="http://wiremock.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hyperlink" Target="https://dom.spec.whatwg.org/"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hyperlink" Target="https://developer.mozilla.org/en-US/docs/Web/API/Window/load_event" TargetMode="External"/><Relationship Id="rId5" Type="http://schemas.openxmlformats.org/officeDocument/2006/relationships/hyperlink" Target="https://developer.mozilla.org/zh-CN/docs/Web/API/Window/content" TargetMode="Externa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s://www.cypress.io/" TargetMode="External"/><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hyperlink" Target="https://appium.io/docs/en/writing-running-appium/running-test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airtest.netease.com/" TargetMode="External"/><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airtest.netease.com/" TargetMode="Externa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YCG09/chinese_ocr" TargetMode="External"/><Relationship Id="rId7" Type="http://schemas.openxmlformats.org/officeDocument/2006/relationships/hyperlink" Target="https://github.com/senlinuc/caffe_ocr"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hyperlink" Target="https://github.com/xisnu/CNN-BLSTM-CTC" TargetMode="External"/><Relationship Id="rId5" Type="http://schemas.openxmlformats.org/officeDocument/2006/relationships/hyperlink" Target="https://github.com/wushilian/CRNN_Attention_OCR_Chinese" TargetMode="External"/><Relationship Id="rId4" Type="http://schemas.openxmlformats.org/officeDocument/2006/relationships/hyperlink" Target="https://github.com/koibiki/crnn_self_atte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67.jpeg"/><Relationship Id="rId12" Type="http://schemas.openxmlformats.org/officeDocument/2006/relationships/image" Target="../media/image71.jpeg"/><Relationship Id="rId17" Type="http://schemas.microsoft.com/office/2007/relationships/diagramDrawing" Target="../diagrams/drawing2.xml"/><Relationship Id="rId2" Type="http://schemas.openxmlformats.org/officeDocument/2006/relationships/diagramData" Target="../diagrams/data1.xml"/><Relationship Id="rId16" Type="http://schemas.openxmlformats.org/officeDocument/2006/relationships/diagramColors" Target="../diagrams/colors2.xml"/><Relationship Id="rId1" Type="http://schemas.openxmlformats.org/officeDocument/2006/relationships/slideLayout" Target="../slideLayouts/slideLayout17.xml"/><Relationship Id="rId6" Type="http://schemas.microsoft.com/office/2007/relationships/diagramDrawing" Target="../diagrams/drawing1.xml"/><Relationship Id="rId11" Type="http://schemas.openxmlformats.org/officeDocument/2006/relationships/hyperlink" Target="http://www.google.co.in/imgres?imgurl=http://www.veryicon.com/icon/preview/System/Isospective/folder%20%20%20library%20Icon.jpg&amp;imgrefurl=http://www.veryicon.com/icons/system/isospective/comp-vaio.html&amp;usg=__-Zbr1oJiWYW3pqIAdMySkke8cNc=&amp;h=48&amp;w=48&amp;sz=2&amp;hl=en&amp;start=20&amp;zoom=1&amp;tbnid=ofC71znc8VjToM:&amp;tbnh=48&amp;tbnw=48&amp;ei=fmmuTtH4PMnd8gO36bjTCQ&amp;prev=/search?q=document+libraries+icon&amp;um=1&amp;hl=en&amp;tbm=isch&amp;um=1&amp;itbs=1" TargetMode="External"/><Relationship Id="rId5" Type="http://schemas.openxmlformats.org/officeDocument/2006/relationships/diagramColors" Target="../diagrams/colors1.xml"/><Relationship Id="rId15" Type="http://schemas.openxmlformats.org/officeDocument/2006/relationships/diagramQuickStyle" Target="../diagrams/quickStyle2.xml"/><Relationship Id="rId10" Type="http://schemas.openxmlformats.org/officeDocument/2006/relationships/image" Target="../media/image70.png"/><Relationship Id="rId4" Type="http://schemas.openxmlformats.org/officeDocument/2006/relationships/diagramQuickStyle" Target="../diagrams/quickStyle1.xml"/><Relationship Id="rId9" Type="http://schemas.openxmlformats.org/officeDocument/2006/relationships/image" Target="../media/image69.jpeg"/><Relationship Id="rId1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sp>
        <p:nvSpPr>
          <p:cNvPr id="4" name="文本占位符 3"/>
          <p:cNvSpPr>
            <a:spLocks noGrp="1"/>
          </p:cNvSpPr>
          <p:nvPr>
            <p:ph type="body" sz="quarter" idx="14"/>
          </p:nvPr>
        </p:nvSpPr>
        <p:spPr>
          <a:xfrm>
            <a:off x="4645025" y="4357370"/>
            <a:ext cx="2263140" cy="346710"/>
          </a:xfrm>
        </p:spPr>
        <p:txBody>
          <a:bodyPr>
            <a:noAutofit/>
          </a:bodyPr>
          <a:lstStyle/>
          <a:p>
            <a:r>
              <a:rPr kumimoji="1" lang="zh-CN" altLang="en-US" sz="1800" b="1" dirty="0">
                <a:solidFill>
                  <a:schemeClr val="bg1"/>
                </a:solidFill>
              </a:rPr>
              <a:t>同济大学 </a:t>
            </a:r>
            <a:r>
              <a:rPr kumimoji="1" sz="1800" b="1" dirty="0">
                <a:solidFill>
                  <a:schemeClr val="bg1"/>
                </a:solidFill>
              </a:rPr>
              <a:t> </a:t>
            </a:r>
            <a:r>
              <a:rPr kumimoji="1" lang="zh-CN" altLang="en-US" sz="1800" b="1" dirty="0">
                <a:solidFill>
                  <a:schemeClr val="bg1"/>
                </a:solidFill>
              </a:rPr>
              <a:t>朱少民</a:t>
            </a:r>
            <a:endParaRPr kumimoji="1" sz="1800" b="1" dirty="0">
              <a:solidFill>
                <a:schemeClr val="bg1"/>
              </a:solidFill>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6359702"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9</a:t>
            </a:r>
            <a:r>
              <a:rPr kumimoji="1" lang="zh-CN" altLang="en-US" sz="3600" b="1" dirty="0">
                <a:solidFill>
                  <a:srgbClr val="FFC000"/>
                </a:solidFill>
                <a:latin typeface="Tahoma" panose="020B0604030504040204" charset="0"/>
                <a:cs typeface="思源黑体 Bold" panose="020B0800000000000000" charset="-122"/>
              </a:rPr>
              <a:t>章 测试自动化及其框架</a:t>
            </a:r>
          </a:p>
        </p:txBody>
      </p:sp>
      <p:pic>
        <p:nvPicPr>
          <p:cNvPr id="2" name="图片 1">
            <a:extLst>
              <a:ext uri="{FF2B5EF4-FFF2-40B4-BE49-F238E27FC236}">
                <a16:creationId xmlns:a16="http://schemas.microsoft.com/office/drawing/2014/main" id="{A038487E-E177-DE4D-945D-7DCF652B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9" name="文本框 8">
            <a:extLst>
              <a:ext uri="{FF2B5EF4-FFF2-40B4-BE49-F238E27FC236}">
                <a16:creationId xmlns:a16="http://schemas.microsoft.com/office/drawing/2014/main" id="{0FAB372B-83FB-6AF7-C72C-093401663A25}"/>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charset="-122"/>
                <a:ea typeface="微软雅黑" panose="020B0503020204020204" charset="-122"/>
              </a:rPr>
              <a:t>代码静态分析</a:t>
            </a:r>
          </a:p>
        </p:txBody>
      </p:sp>
      <p:sp>
        <p:nvSpPr>
          <p:cNvPr id="2" name="文本框 1">
            <a:extLst>
              <a:ext uri="{FF2B5EF4-FFF2-40B4-BE49-F238E27FC236}">
                <a16:creationId xmlns:a16="http://schemas.microsoft.com/office/drawing/2014/main" id="{16B84B81-CA86-9164-97C3-DD612E043F99}"/>
              </a:ext>
            </a:extLst>
          </p:cNvPr>
          <p:cNvSpPr txBox="1"/>
          <p:nvPr/>
        </p:nvSpPr>
        <p:spPr>
          <a:xfrm>
            <a:off x="3302714" y="3016293"/>
            <a:ext cx="2691763" cy="461665"/>
          </a:xfrm>
          <a:prstGeom prst="rect">
            <a:avLst/>
          </a:prstGeom>
          <a:noFill/>
        </p:spPr>
        <p:txBody>
          <a:bodyPr wrap="none" rtlCol="0">
            <a:spAutoFit/>
          </a:bodyPr>
          <a:lstStyle/>
          <a:p>
            <a:r>
              <a:rPr kumimoji="1" lang="zh-CN" altLang="en-US" sz="2400" dirty="0">
                <a:solidFill>
                  <a:srgbClr val="00B0F0"/>
                </a:solidFill>
                <a:latin typeface="Microsoft YaHei" panose="020B0503020204020204" pitchFamily="34" charset="-122"/>
                <a:ea typeface="Microsoft YaHei" panose="020B0503020204020204" pitchFamily="34" charset="-122"/>
              </a:rPr>
              <a:t>原理、框架与工具</a:t>
            </a:r>
          </a:p>
        </p:txBody>
      </p:sp>
    </p:spTree>
    <p:extLst>
      <p:ext uri="{BB962C8B-B14F-4D97-AF65-F5344CB8AC3E}">
        <p14:creationId xmlns:p14="http://schemas.microsoft.com/office/powerpoint/2010/main" val="165042380"/>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80438-8223-FEDC-B28E-8195F69C146C}"/>
              </a:ext>
            </a:extLst>
          </p:cNvPr>
          <p:cNvSpPr>
            <a:spLocks noGrp="1"/>
          </p:cNvSpPr>
          <p:nvPr>
            <p:ph type="title"/>
          </p:nvPr>
        </p:nvSpPr>
        <p:spPr/>
        <p:txBody>
          <a:bodyPr/>
          <a:lstStyle/>
          <a:p>
            <a:r>
              <a:rPr kumimoji="1" lang="zh-CN" altLang="en-US" dirty="0"/>
              <a:t>代码评审辅助工具</a:t>
            </a:r>
          </a:p>
        </p:txBody>
      </p:sp>
      <p:sp>
        <p:nvSpPr>
          <p:cNvPr id="4" name="文本框 3">
            <a:extLst>
              <a:ext uri="{FF2B5EF4-FFF2-40B4-BE49-F238E27FC236}">
                <a16:creationId xmlns:a16="http://schemas.microsoft.com/office/drawing/2014/main" id="{DB0B34DE-430B-7ABE-0588-C0BA573208C9}"/>
              </a:ext>
            </a:extLst>
          </p:cNvPr>
          <p:cNvSpPr txBox="1"/>
          <p:nvPr/>
        </p:nvSpPr>
        <p:spPr>
          <a:xfrm>
            <a:off x="704380" y="4833581"/>
            <a:ext cx="4890877" cy="276999"/>
          </a:xfrm>
          <a:prstGeom prst="rect">
            <a:avLst/>
          </a:prstGeom>
          <a:noFill/>
        </p:spPr>
        <p:txBody>
          <a:bodyPr wrap="square">
            <a:spAutoFit/>
          </a:bodyPr>
          <a:lstStyle/>
          <a:p>
            <a:r>
              <a:rPr lang="zh-CN" altLang="en-US" sz="1200" dirty="0">
                <a:hlinkClick r:id="rId2"/>
              </a:rPr>
              <a:t>https://docs.github.com/en/pull-requests/collaborating-with-pull-requests</a:t>
            </a:r>
            <a:r>
              <a:rPr lang="zh-CN" altLang="en-US" sz="1200" dirty="0"/>
              <a:t> </a:t>
            </a:r>
          </a:p>
        </p:txBody>
      </p:sp>
      <p:pic>
        <p:nvPicPr>
          <p:cNvPr id="5" name="图片 4">
            <a:extLst>
              <a:ext uri="{FF2B5EF4-FFF2-40B4-BE49-F238E27FC236}">
                <a16:creationId xmlns:a16="http://schemas.microsoft.com/office/drawing/2014/main" id="{8BA9634B-D12A-9ABB-7400-1E626B1C638D}"/>
              </a:ext>
            </a:extLst>
          </p:cNvPr>
          <p:cNvPicPr>
            <a:picLocks noChangeAspect="1"/>
          </p:cNvPicPr>
          <p:nvPr/>
        </p:nvPicPr>
        <p:blipFill>
          <a:blip r:embed="rId3"/>
          <a:stretch>
            <a:fillRect/>
          </a:stretch>
        </p:blipFill>
        <p:spPr>
          <a:xfrm>
            <a:off x="179776" y="852307"/>
            <a:ext cx="5698509" cy="3438886"/>
          </a:xfrm>
          <a:prstGeom prst="rect">
            <a:avLst/>
          </a:prstGeom>
        </p:spPr>
      </p:pic>
      <p:pic>
        <p:nvPicPr>
          <p:cNvPr id="6" name="图片 5">
            <a:extLst>
              <a:ext uri="{FF2B5EF4-FFF2-40B4-BE49-F238E27FC236}">
                <a16:creationId xmlns:a16="http://schemas.microsoft.com/office/drawing/2014/main" id="{F90F5482-B7A7-E105-E06E-D2692B68B497}"/>
              </a:ext>
            </a:extLst>
          </p:cNvPr>
          <p:cNvPicPr>
            <a:picLocks noChangeAspect="1"/>
          </p:cNvPicPr>
          <p:nvPr/>
        </p:nvPicPr>
        <p:blipFill>
          <a:blip r:embed="rId4"/>
          <a:stretch>
            <a:fillRect/>
          </a:stretch>
        </p:blipFill>
        <p:spPr>
          <a:xfrm>
            <a:off x="2400138" y="1421308"/>
            <a:ext cx="6564086" cy="3245844"/>
          </a:xfrm>
          <a:prstGeom prst="rect">
            <a:avLst/>
          </a:prstGeom>
        </p:spPr>
      </p:pic>
      <p:sp>
        <p:nvSpPr>
          <p:cNvPr id="8" name="文本框 7">
            <a:extLst>
              <a:ext uri="{FF2B5EF4-FFF2-40B4-BE49-F238E27FC236}">
                <a16:creationId xmlns:a16="http://schemas.microsoft.com/office/drawing/2014/main" id="{C3664327-AB75-1573-E0EB-5204CBB9023D}"/>
              </a:ext>
            </a:extLst>
          </p:cNvPr>
          <p:cNvSpPr txBox="1"/>
          <p:nvPr/>
        </p:nvSpPr>
        <p:spPr>
          <a:xfrm>
            <a:off x="3687097" y="399761"/>
            <a:ext cx="4197237" cy="369332"/>
          </a:xfrm>
          <a:prstGeom prst="rect">
            <a:avLst/>
          </a:prstGeom>
          <a:noFill/>
        </p:spPr>
        <p:txBody>
          <a:bodyPr wrap="square">
            <a:spAutoFit/>
          </a:bodyPr>
          <a:lstStyle/>
          <a:p>
            <a:r>
              <a:rPr lang="en" altLang="zh-CN" sz="1800" dirty="0"/>
              <a:t>Collaborating with pull requests</a:t>
            </a:r>
            <a:r>
              <a:rPr lang="zh-CN" altLang="en-US" sz="1800" dirty="0"/>
              <a:t> </a:t>
            </a:r>
            <a:r>
              <a:rPr lang="en-US" altLang="zh-CN" sz="1800" dirty="0"/>
              <a:t>@GitHub</a:t>
            </a:r>
            <a:endParaRPr lang="zh-CN" altLang="en-US" dirty="0"/>
          </a:p>
        </p:txBody>
      </p:sp>
    </p:spTree>
    <p:extLst>
      <p:ext uri="{BB962C8B-B14F-4D97-AF65-F5344CB8AC3E}">
        <p14:creationId xmlns:p14="http://schemas.microsoft.com/office/powerpoint/2010/main" val="222375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CF704-1249-0541-3A83-E83660BA060E}"/>
              </a:ext>
            </a:extLst>
          </p:cNvPr>
          <p:cNvSpPr>
            <a:spLocks noGrp="1"/>
          </p:cNvSpPr>
          <p:nvPr>
            <p:ph type="title"/>
          </p:nvPr>
        </p:nvSpPr>
        <p:spPr>
          <a:xfrm>
            <a:off x="553036" y="250077"/>
            <a:ext cx="3360204" cy="546552"/>
          </a:xfrm>
        </p:spPr>
        <p:txBody>
          <a:bodyPr>
            <a:normAutofit/>
          </a:bodyPr>
          <a:lstStyle/>
          <a:p>
            <a:r>
              <a:rPr kumimoji="1" lang="zh-CN" altLang="en-US" dirty="0"/>
              <a:t>代码静态分析</a:t>
            </a:r>
            <a:endParaRPr lang="zh-CN" altLang="en-US" sz="2400" dirty="0"/>
          </a:p>
        </p:txBody>
      </p:sp>
      <p:sp>
        <p:nvSpPr>
          <p:cNvPr id="4" name="文本框 3">
            <a:extLst>
              <a:ext uri="{FF2B5EF4-FFF2-40B4-BE49-F238E27FC236}">
                <a16:creationId xmlns:a16="http://schemas.microsoft.com/office/drawing/2014/main" id="{1FC41785-41B6-13D5-5F89-14DD9263C9A3}"/>
              </a:ext>
            </a:extLst>
          </p:cNvPr>
          <p:cNvSpPr txBox="1"/>
          <p:nvPr/>
        </p:nvSpPr>
        <p:spPr>
          <a:xfrm>
            <a:off x="434263" y="774321"/>
            <a:ext cx="8554065" cy="1705403"/>
          </a:xfrm>
          <a:prstGeom prst="rect">
            <a:avLst/>
          </a:prstGeom>
          <a:noFill/>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通过</a:t>
            </a:r>
            <a:r>
              <a:rPr lang="zh-CN" altLang="en-US" b="1" dirty="0">
                <a:latin typeface="Microsoft YaHei" panose="020B0503020204020204" pitchFamily="34" charset="-122"/>
                <a:ea typeface="Microsoft YaHei" panose="020B0503020204020204" pitchFamily="34" charset="-122"/>
              </a:rPr>
              <a:t>词法分析</a:t>
            </a:r>
            <a:r>
              <a:rPr lang="zh-CN" altLang="en-US"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Lexer</a:t>
            </a:r>
            <a:r>
              <a:rPr lang="zh-CN" altLang="en-US" sz="1600"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、语法分析</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parser</a:t>
            </a:r>
            <a:r>
              <a:rPr lang="zh-CN" altLang="en-US" sz="1600"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、控制流分析、数据流分析</a:t>
            </a:r>
            <a:r>
              <a:rPr lang="zh-CN" altLang="en-US" dirty="0">
                <a:latin typeface="Microsoft YaHei" panose="020B0503020204020204" pitchFamily="34" charset="-122"/>
                <a:ea typeface="Microsoft YaHei" panose="020B0503020204020204" pitchFamily="34" charset="-122"/>
              </a:rPr>
              <a:t>等技术对程序代码进行扫描，验证代码是否满足规范性、质量要求等。</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静态分析技术可以</a:t>
            </a:r>
            <a:r>
              <a:rPr lang="zh-CN" altLang="en-US" b="1" dirty="0">
                <a:latin typeface="Microsoft YaHei" panose="020B0503020204020204" pitchFamily="34" charset="-122"/>
                <a:ea typeface="Microsoft YaHei" panose="020B0503020204020204" pitchFamily="34" charset="-122"/>
              </a:rPr>
              <a:t>采用模拟程序执行的技术</a:t>
            </a:r>
            <a:r>
              <a:rPr lang="zh-CN" altLang="en-US" dirty="0">
                <a:latin typeface="Microsoft YaHei" panose="020B0503020204020204" pitchFamily="34" charset="-122"/>
                <a:ea typeface="Microsoft YaHei" panose="020B0503020204020204" pitchFamily="34" charset="-122"/>
              </a:rPr>
              <a:t>，如</a:t>
            </a:r>
            <a:r>
              <a:rPr lang="zh-CN" altLang="en-US" b="1" dirty="0">
                <a:latin typeface="Microsoft YaHei" panose="020B0503020204020204" pitchFamily="34" charset="-122"/>
                <a:ea typeface="Microsoft YaHei" panose="020B0503020204020204" pitchFamily="34" charset="-122"/>
              </a:rPr>
              <a:t>符号执行、抽象解释、值依赖分析</a:t>
            </a:r>
            <a:r>
              <a:rPr lang="zh-CN" altLang="en-US" dirty="0">
                <a:latin typeface="Microsoft YaHei" panose="020B0503020204020204" pitchFamily="34" charset="-122"/>
                <a:ea typeface="Microsoft YaHei" panose="020B0503020204020204" pitchFamily="34" charset="-122"/>
              </a:rPr>
              <a:t>等，并采用</a:t>
            </a:r>
            <a:r>
              <a:rPr lang="zh-CN" altLang="en-US" b="1" dirty="0">
                <a:latin typeface="Microsoft YaHei" panose="020B0503020204020204" pitchFamily="34" charset="-122"/>
                <a:ea typeface="Microsoft YaHei" panose="020B0503020204020204" pitchFamily="34" charset="-122"/>
              </a:rPr>
              <a:t>数学约束求解工具</a:t>
            </a:r>
            <a:r>
              <a:rPr lang="zh-CN" altLang="en-US" dirty="0">
                <a:latin typeface="Microsoft YaHei" panose="020B0503020204020204" pitchFamily="34" charset="-122"/>
                <a:ea typeface="Microsoft YaHei" panose="020B0503020204020204" pitchFamily="34" charset="-122"/>
              </a:rPr>
              <a:t>进行路径约减或者可达性分析以减少误报、增加效率</a:t>
            </a:r>
          </a:p>
        </p:txBody>
      </p:sp>
      <p:pic>
        <p:nvPicPr>
          <p:cNvPr id="8" name="图片 7">
            <a:extLst>
              <a:ext uri="{FF2B5EF4-FFF2-40B4-BE49-F238E27FC236}">
                <a16:creationId xmlns:a16="http://schemas.microsoft.com/office/drawing/2014/main" id="{765450A2-5F2D-43CB-E5C0-F36484DB4104}"/>
              </a:ext>
            </a:extLst>
          </p:cNvPr>
          <p:cNvPicPr>
            <a:picLocks noChangeAspect="1"/>
          </p:cNvPicPr>
          <p:nvPr/>
        </p:nvPicPr>
        <p:blipFill>
          <a:blip r:embed="rId3"/>
          <a:stretch>
            <a:fillRect/>
          </a:stretch>
        </p:blipFill>
        <p:spPr>
          <a:xfrm>
            <a:off x="149128" y="3129147"/>
            <a:ext cx="1504337" cy="963716"/>
          </a:xfrm>
          <a:prstGeom prst="rect">
            <a:avLst/>
          </a:prstGeom>
        </p:spPr>
      </p:pic>
      <p:pic>
        <p:nvPicPr>
          <p:cNvPr id="11" name="图片 10">
            <a:extLst>
              <a:ext uri="{FF2B5EF4-FFF2-40B4-BE49-F238E27FC236}">
                <a16:creationId xmlns:a16="http://schemas.microsoft.com/office/drawing/2014/main" id="{B791D1FA-52C4-CBFC-0FB9-7F83D47C2910}"/>
              </a:ext>
            </a:extLst>
          </p:cNvPr>
          <p:cNvPicPr>
            <a:picLocks noChangeAspect="1"/>
          </p:cNvPicPr>
          <p:nvPr/>
        </p:nvPicPr>
        <p:blipFill>
          <a:blip r:embed="rId4"/>
          <a:stretch>
            <a:fillRect/>
          </a:stretch>
        </p:blipFill>
        <p:spPr>
          <a:xfrm>
            <a:off x="5865188" y="2614547"/>
            <a:ext cx="2107381" cy="2065064"/>
          </a:xfrm>
          <a:prstGeom prst="rect">
            <a:avLst/>
          </a:prstGeom>
        </p:spPr>
      </p:pic>
      <p:pic>
        <p:nvPicPr>
          <p:cNvPr id="13" name="图片 12">
            <a:extLst>
              <a:ext uri="{FF2B5EF4-FFF2-40B4-BE49-F238E27FC236}">
                <a16:creationId xmlns:a16="http://schemas.microsoft.com/office/drawing/2014/main" id="{DA159DE9-23E4-830C-ED2C-9F88BE4C666F}"/>
              </a:ext>
            </a:extLst>
          </p:cNvPr>
          <p:cNvPicPr>
            <a:picLocks noChangeAspect="1"/>
          </p:cNvPicPr>
          <p:nvPr/>
        </p:nvPicPr>
        <p:blipFill>
          <a:blip r:embed="rId5"/>
          <a:stretch>
            <a:fillRect/>
          </a:stretch>
        </p:blipFill>
        <p:spPr>
          <a:xfrm>
            <a:off x="2903051" y="2731921"/>
            <a:ext cx="2001568" cy="1983372"/>
          </a:xfrm>
          <a:prstGeom prst="rect">
            <a:avLst/>
          </a:prstGeom>
        </p:spPr>
      </p:pic>
      <p:sp>
        <p:nvSpPr>
          <p:cNvPr id="15" name="右箭头 14">
            <a:extLst>
              <a:ext uri="{FF2B5EF4-FFF2-40B4-BE49-F238E27FC236}">
                <a16:creationId xmlns:a16="http://schemas.microsoft.com/office/drawing/2014/main" id="{AAB37E8B-70D1-AC47-6BA1-2AAB1D3C8467}"/>
              </a:ext>
            </a:extLst>
          </p:cNvPr>
          <p:cNvSpPr/>
          <p:nvPr/>
        </p:nvSpPr>
        <p:spPr>
          <a:xfrm>
            <a:off x="1653465" y="3707711"/>
            <a:ext cx="1187946"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F339A34E-B3F6-9BAE-076F-5C393E4401CB}"/>
              </a:ext>
            </a:extLst>
          </p:cNvPr>
          <p:cNvSpPr txBox="1"/>
          <p:nvPr/>
        </p:nvSpPr>
        <p:spPr>
          <a:xfrm>
            <a:off x="803679" y="4639023"/>
            <a:ext cx="595035"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程序</a:t>
            </a:r>
          </a:p>
        </p:txBody>
      </p:sp>
      <p:sp>
        <p:nvSpPr>
          <p:cNvPr id="18" name="文本框 17">
            <a:extLst>
              <a:ext uri="{FF2B5EF4-FFF2-40B4-BE49-F238E27FC236}">
                <a16:creationId xmlns:a16="http://schemas.microsoft.com/office/drawing/2014/main" id="{C7DC03EA-B87E-5E4C-E779-655CF5B15319}"/>
              </a:ext>
            </a:extLst>
          </p:cNvPr>
          <p:cNvSpPr txBox="1"/>
          <p:nvPr/>
        </p:nvSpPr>
        <p:spPr>
          <a:xfrm>
            <a:off x="3449867" y="4652740"/>
            <a:ext cx="1590500"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抽象语法树</a:t>
            </a:r>
            <a:r>
              <a:rPr kumimoji="1" lang="en-US" altLang="zh-CN" sz="1600" dirty="0">
                <a:solidFill>
                  <a:srgbClr val="00B0F0"/>
                </a:solidFill>
                <a:latin typeface="Microsoft YaHei" panose="020B0503020204020204" pitchFamily="34" charset="-122"/>
                <a:ea typeface="Microsoft YaHei" panose="020B0503020204020204" pitchFamily="34" charset="-122"/>
              </a:rPr>
              <a:t>AST</a:t>
            </a:r>
            <a:endParaRPr kumimoji="1" lang="zh-CN" altLang="en-US" sz="1600" dirty="0">
              <a:solidFill>
                <a:srgbClr val="00B0F0"/>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84D5AC1E-DCF3-6854-5209-45B14C2A4704}"/>
              </a:ext>
            </a:extLst>
          </p:cNvPr>
          <p:cNvSpPr txBox="1"/>
          <p:nvPr/>
        </p:nvSpPr>
        <p:spPr>
          <a:xfrm>
            <a:off x="6010943" y="4639023"/>
            <a:ext cx="1261884"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中间表示 </a:t>
            </a:r>
            <a:r>
              <a:rPr kumimoji="1" lang="en-US" altLang="zh-CN" sz="1600" dirty="0">
                <a:solidFill>
                  <a:srgbClr val="00B0F0"/>
                </a:solidFill>
                <a:latin typeface="Microsoft YaHei" panose="020B0503020204020204" pitchFamily="34" charset="-122"/>
                <a:ea typeface="Microsoft YaHei" panose="020B0503020204020204" pitchFamily="34" charset="-122"/>
              </a:rPr>
              <a:t>IR</a:t>
            </a:r>
            <a:endParaRPr kumimoji="1" lang="zh-CN" altLang="en-US" sz="1600" dirty="0">
              <a:solidFill>
                <a:srgbClr val="00B0F0"/>
              </a:solidFill>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BC8CA93D-F439-6264-6919-F9AAC0E6C985}"/>
              </a:ext>
            </a:extLst>
          </p:cNvPr>
          <p:cNvSpPr txBox="1"/>
          <p:nvPr/>
        </p:nvSpPr>
        <p:spPr>
          <a:xfrm>
            <a:off x="2475839" y="2658982"/>
            <a:ext cx="635189" cy="307777"/>
          </a:xfrm>
          <a:prstGeom prst="rect">
            <a:avLst/>
          </a:prstGeom>
          <a:noFill/>
        </p:spPr>
        <p:txBody>
          <a:bodyPr wrap="square">
            <a:spAutoFit/>
          </a:bodyPr>
          <a:lstStyle/>
          <a:p>
            <a:r>
              <a:rPr lang="en" altLang="zh-CN" sz="1400" b="0" i="0" dirty="0">
                <a:solidFill>
                  <a:srgbClr val="00B0F0"/>
                </a:solidFill>
                <a:effectLst/>
                <a:latin typeface="-apple-system"/>
              </a:rPr>
              <a:t>Token</a:t>
            </a:r>
            <a:endParaRPr lang="zh-CN" altLang="en-US" sz="1400" dirty="0">
              <a:solidFill>
                <a:srgbClr val="00B0F0"/>
              </a:solidFill>
            </a:endParaRPr>
          </a:p>
        </p:txBody>
      </p:sp>
      <p:cxnSp>
        <p:nvCxnSpPr>
          <p:cNvPr id="23" name="直线箭头连接符 22">
            <a:extLst>
              <a:ext uri="{FF2B5EF4-FFF2-40B4-BE49-F238E27FC236}">
                <a16:creationId xmlns:a16="http://schemas.microsoft.com/office/drawing/2014/main" id="{EA870F24-9A23-725B-F84C-A799E2E7D651}"/>
              </a:ext>
            </a:extLst>
          </p:cNvPr>
          <p:cNvCxnSpPr>
            <a:cxnSpLocks/>
            <a:stCxn id="21" idx="3"/>
          </p:cNvCxnSpPr>
          <p:nvPr/>
        </p:nvCxnSpPr>
        <p:spPr>
          <a:xfrm>
            <a:off x="3111028" y="2812871"/>
            <a:ext cx="438417" cy="4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44CE3D7D-4F37-16B4-E36C-404AEBD26166}"/>
              </a:ext>
            </a:extLst>
          </p:cNvPr>
          <p:cNvCxnSpPr>
            <a:cxnSpLocks/>
            <a:stCxn id="21" idx="2"/>
          </p:cNvCxnSpPr>
          <p:nvPr/>
        </p:nvCxnSpPr>
        <p:spPr>
          <a:xfrm>
            <a:off x="2793434" y="2966759"/>
            <a:ext cx="343505" cy="240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9A91727-9DC2-637E-86BD-6B2A143A33F4}"/>
              </a:ext>
            </a:extLst>
          </p:cNvPr>
          <p:cNvSpPr txBox="1"/>
          <p:nvPr/>
        </p:nvSpPr>
        <p:spPr>
          <a:xfrm>
            <a:off x="1742368" y="3534491"/>
            <a:ext cx="902811" cy="307777"/>
          </a:xfrm>
          <a:prstGeom prst="rect">
            <a:avLst/>
          </a:prstGeom>
          <a:noFill/>
        </p:spPr>
        <p:txBody>
          <a:bodyPr wrap="none" rtlCol="0">
            <a:spAutoFit/>
          </a:bodyPr>
          <a:lstStyle/>
          <a:p>
            <a:r>
              <a:rPr kumimoji="1" lang="zh-CN" altLang="en-US" sz="1400" dirty="0">
                <a:solidFill>
                  <a:srgbClr val="00B0F0"/>
                </a:solidFill>
                <a:latin typeface="Microsoft YaHei" panose="020B0503020204020204" pitchFamily="34" charset="-122"/>
                <a:ea typeface="Microsoft YaHei" panose="020B0503020204020204" pitchFamily="34" charset="-122"/>
              </a:rPr>
              <a:t>语法分析</a:t>
            </a:r>
          </a:p>
        </p:txBody>
      </p:sp>
      <p:sp>
        <p:nvSpPr>
          <p:cNvPr id="29" name="文本框 28">
            <a:extLst>
              <a:ext uri="{FF2B5EF4-FFF2-40B4-BE49-F238E27FC236}">
                <a16:creationId xmlns:a16="http://schemas.microsoft.com/office/drawing/2014/main" id="{4FC12418-775C-B846-91CD-3558D36E5DCB}"/>
              </a:ext>
            </a:extLst>
          </p:cNvPr>
          <p:cNvSpPr txBox="1"/>
          <p:nvPr/>
        </p:nvSpPr>
        <p:spPr>
          <a:xfrm>
            <a:off x="1582037" y="2808624"/>
            <a:ext cx="582973" cy="523220"/>
          </a:xfrm>
          <a:prstGeom prst="rect">
            <a:avLst/>
          </a:prstGeom>
          <a:noFill/>
        </p:spPr>
        <p:txBody>
          <a:bodyPr wrap="square" rtlCol="0">
            <a:spAutoFit/>
          </a:bodyPr>
          <a:lstStyle/>
          <a:p>
            <a:r>
              <a:rPr kumimoji="1" lang="zh-CN" altLang="en-US" sz="1400" dirty="0">
                <a:solidFill>
                  <a:srgbClr val="00B0F0"/>
                </a:solidFill>
                <a:latin typeface="Microsoft YaHei" panose="020B0503020204020204" pitchFamily="34" charset="-122"/>
                <a:ea typeface="Microsoft YaHei" panose="020B0503020204020204" pitchFamily="34" charset="-122"/>
              </a:rPr>
              <a:t>词法分析</a:t>
            </a:r>
          </a:p>
        </p:txBody>
      </p:sp>
      <p:sp>
        <p:nvSpPr>
          <p:cNvPr id="30" name="右箭头 29">
            <a:extLst>
              <a:ext uri="{FF2B5EF4-FFF2-40B4-BE49-F238E27FC236}">
                <a16:creationId xmlns:a16="http://schemas.microsoft.com/office/drawing/2014/main" id="{4075F93E-81B7-AFE0-9E66-C4CC0AA2D674}"/>
              </a:ext>
            </a:extLst>
          </p:cNvPr>
          <p:cNvSpPr/>
          <p:nvPr/>
        </p:nvSpPr>
        <p:spPr>
          <a:xfrm>
            <a:off x="4891795" y="3660745"/>
            <a:ext cx="973393"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 name="曲线连接符 35">
            <a:extLst>
              <a:ext uri="{FF2B5EF4-FFF2-40B4-BE49-F238E27FC236}">
                <a16:creationId xmlns:a16="http://schemas.microsoft.com/office/drawing/2014/main" id="{BE6ABAD3-52D8-10C9-1273-27BB08F1810F}"/>
              </a:ext>
            </a:extLst>
          </p:cNvPr>
          <p:cNvCxnSpPr>
            <a:cxnSpLocks/>
            <a:endCxn id="29" idx="1"/>
          </p:cNvCxnSpPr>
          <p:nvPr/>
        </p:nvCxnSpPr>
        <p:spPr>
          <a:xfrm flipV="1">
            <a:off x="1025754" y="3070234"/>
            <a:ext cx="556283" cy="1374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7">
            <a:extLst>
              <a:ext uri="{FF2B5EF4-FFF2-40B4-BE49-F238E27FC236}">
                <a16:creationId xmlns:a16="http://schemas.microsoft.com/office/drawing/2014/main" id="{14694F4A-01B9-CF68-F5CB-5CE6E1D8ED2A}"/>
              </a:ext>
            </a:extLst>
          </p:cNvPr>
          <p:cNvCxnSpPr>
            <a:cxnSpLocks/>
            <a:endCxn id="21" idx="1"/>
          </p:cNvCxnSpPr>
          <p:nvPr/>
        </p:nvCxnSpPr>
        <p:spPr>
          <a:xfrm flipV="1">
            <a:off x="2076875" y="2812871"/>
            <a:ext cx="398964" cy="2312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9">
            <a:extLst>
              <a:ext uri="{FF2B5EF4-FFF2-40B4-BE49-F238E27FC236}">
                <a16:creationId xmlns:a16="http://schemas.microsoft.com/office/drawing/2014/main" id="{3516A7BC-4E64-EAEB-4E39-9671C0812282}"/>
              </a:ext>
            </a:extLst>
          </p:cNvPr>
          <p:cNvCxnSpPr>
            <a:cxnSpLocks/>
            <a:endCxn id="28" idx="0"/>
          </p:cNvCxnSpPr>
          <p:nvPr/>
        </p:nvCxnSpPr>
        <p:spPr>
          <a:xfrm rot="5400000">
            <a:off x="2127606" y="2980011"/>
            <a:ext cx="620648" cy="4883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18830"/>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33BB2E-6327-4E0A-EF5E-658221402133}"/>
              </a:ext>
            </a:extLst>
          </p:cNvPr>
          <p:cNvSpPr txBox="1"/>
          <p:nvPr/>
        </p:nvSpPr>
        <p:spPr>
          <a:xfrm>
            <a:off x="794605" y="1285890"/>
            <a:ext cx="2861072" cy="1600438"/>
          </a:xfrm>
          <a:prstGeom prst="rect">
            <a:avLst/>
          </a:prstGeom>
          <a:solidFill>
            <a:schemeClr val="accent1">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685800"/>
            <a:r>
              <a:rPr lang="en-US" sz="1400" dirty="0">
                <a:solidFill>
                  <a:schemeClr val="tx1">
                    <a:lumMod val="85000"/>
                    <a:lumOff val="15000"/>
                  </a:schemeClr>
                </a:solidFill>
                <a:latin typeface="Arial" panose="020B0604020202020204" pitchFamily="34" charset="0"/>
                <a:cs typeface="Arial" panose="020B0604020202020204" pitchFamily="34" charset="0"/>
              </a:rPr>
              <a:t>void </a:t>
            </a:r>
            <a:r>
              <a:rPr lang="en-US" sz="1400" dirty="0" err="1">
                <a:solidFill>
                  <a:schemeClr val="tx1">
                    <a:lumMod val="85000"/>
                    <a:lumOff val="15000"/>
                  </a:schemeClr>
                </a:solidFill>
                <a:latin typeface="Arial" panose="020B0604020202020204" pitchFamily="34" charset="0"/>
                <a:cs typeface="Arial" panose="020B0604020202020204" pitchFamily="34" charset="0"/>
              </a:rPr>
              <a:t>CoverMe</a:t>
            </a:r>
            <a:r>
              <a:rPr lang="en-US" sz="1400" dirty="0">
                <a:solidFill>
                  <a:schemeClr val="tx1">
                    <a:lumMod val="85000"/>
                    <a:lumOff val="15000"/>
                  </a:schemeClr>
                </a:solidFill>
                <a:latin typeface="Arial" panose="020B0604020202020204" pitchFamily="34" charset="0"/>
                <a:cs typeface="Arial" panose="020B0604020202020204" pitchFamily="34" charset="0"/>
              </a:rPr>
              <a:t>(</a:t>
            </a:r>
            <a:r>
              <a:rPr lang="en-US" sz="1400" dirty="0" err="1">
                <a:solidFill>
                  <a:schemeClr val="tx1">
                    <a:lumMod val="85000"/>
                    <a:lumOff val="15000"/>
                  </a:schemeClr>
                </a:solidFill>
                <a:latin typeface="Arial" panose="020B0604020202020204" pitchFamily="34" charset="0"/>
                <a:cs typeface="Arial" panose="020B0604020202020204" pitchFamily="34" charset="0"/>
              </a:rPr>
              <a:t>int</a:t>
            </a:r>
            <a:r>
              <a:rPr lang="en-US" sz="1400" dirty="0">
                <a:solidFill>
                  <a:schemeClr val="tx1">
                    <a:lumMod val="85000"/>
                    <a:lumOff val="15000"/>
                  </a:schemeClr>
                </a:solidFill>
                <a:latin typeface="Arial" panose="020B0604020202020204" pitchFamily="34" charset="0"/>
                <a:cs typeface="Arial" panose="020B0604020202020204" pitchFamily="34" charset="0"/>
              </a:rPr>
              <a:t>[] a)</a:t>
            </a:r>
          </a:p>
          <a:p>
            <a:pPr defTabSz="685800"/>
            <a:r>
              <a:rPr lang="en-US" sz="1400" dirty="0">
                <a:solidFill>
                  <a:schemeClr val="tx1">
                    <a:lumMod val="85000"/>
                    <a:lumOff val="15000"/>
                  </a:schemeClr>
                </a:solidFill>
                <a:latin typeface="Arial" panose="020B0604020202020204" pitchFamily="34" charset="0"/>
                <a:cs typeface="Arial" panose="020B0604020202020204" pitchFamily="34" charset="0"/>
              </a:rPr>
              <a:t>{</a:t>
            </a:r>
          </a:p>
          <a:p>
            <a:pPr defTabSz="685800"/>
            <a:r>
              <a:rPr lang="en-US" sz="1400" dirty="0">
                <a:solidFill>
                  <a:schemeClr val="tx1">
                    <a:lumMod val="85000"/>
                    <a:lumOff val="15000"/>
                  </a:schemeClr>
                </a:solidFill>
                <a:latin typeface="Arial" panose="020B0604020202020204" pitchFamily="34" charset="0"/>
                <a:cs typeface="Arial" panose="020B0604020202020204" pitchFamily="34" charset="0"/>
              </a:rPr>
              <a:t>  if (a==null) return;</a:t>
            </a:r>
          </a:p>
          <a:p>
            <a:pPr defTabSz="685800"/>
            <a:r>
              <a:rPr lang="en-US" sz="1400" dirty="0">
                <a:solidFill>
                  <a:schemeClr val="tx1">
                    <a:lumMod val="85000"/>
                    <a:lumOff val="15000"/>
                  </a:schemeClr>
                </a:solidFill>
                <a:latin typeface="Arial" panose="020B0604020202020204" pitchFamily="34" charset="0"/>
                <a:cs typeface="Arial" panose="020B0604020202020204" pitchFamily="34" charset="0"/>
              </a:rPr>
              <a:t>  if (</a:t>
            </a:r>
            <a:r>
              <a:rPr lang="en-US" sz="1400" dirty="0" err="1">
                <a:solidFill>
                  <a:schemeClr val="tx1">
                    <a:lumMod val="85000"/>
                    <a:lumOff val="15000"/>
                  </a:schemeClr>
                </a:solidFill>
                <a:latin typeface="Arial" panose="020B0604020202020204" pitchFamily="34" charset="0"/>
                <a:cs typeface="Arial" panose="020B0604020202020204" pitchFamily="34" charset="0"/>
              </a:rPr>
              <a:t>a.Length</a:t>
            </a:r>
            <a:r>
              <a:rPr lang="en-US" sz="1400" dirty="0">
                <a:solidFill>
                  <a:schemeClr val="tx1">
                    <a:lumMod val="85000"/>
                    <a:lumOff val="15000"/>
                  </a:schemeClr>
                </a:solidFill>
                <a:latin typeface="Arial" panose="020B0604020202020204" pitchFamily="34" charset="0"/>
                <a:cs typeface="Arial" panose="020B0604020202020204" pitchFamily="34" charset="0"/>
              </a:rPr>
              <a:t>&gt;0)</a:t>
            </a:r>
          </a:p>
          <a:p>
            <a:pPr defTabSz="685800"/>
            <a:r>
              <a:rPr lang="en-US" sz="1400" dirty="0">
                <a:solidFill>
                  <a:schemeClr val="tx1">
                    <a:lumMod val="85000"/>
                    <a:lumOff val="15000"/>
                  </a:schemeClr>
                </a:solidFill>
                <a:latin typeface="Arial" panose="020B0604020202020204" pitchFamily="34" charset="0"/>
                <a:cs typeface="Arial" panose="020B0604020202020204" pitchFamily="34" charset="0"/>
              </a:rPr>
              <a:t>    if (a[0] == </a:t>
            </a:r>
            <a:r>
              <a:rPr lang="en-US" sz="1400" spc="-113" dirty="0">
                <a:solidFill>
                  <a:schemeClr val="tx1">
                    <a:lumMod val="85000"/>
                    <a:lumOff val="15000"/>
                  </a:schemeClr>
                </a:solidFill>
                <a:latin typeface="Arial" panose="020B0604020202020204" pitchFamily="34" charset="0"/>
                <a:cs typeface="Arial" panose="020B0604020202020204" pitchFamily="34" charset="0"/>
              </a:rPr>
              <a:t>1234567890</a:t>
            </a:r>
            <a:r>
              <a:rPr lang="en-US" sz="1400" dirty="0">
                <a:solidFill>
                  <a:schemeClr val="tx1">
                    <a:lumMod val="85000"/>
                    <a:lumOff val="15000"/>
                  </a:schemeClr>
                </a:solidFill>
                <a:latin typeface="Arial" panose="020B0604020202020204" pitchFamily="34" charset="0"/>
                <a:cs typeface="Arial" panose="020B0604020202020204" pitchFamily="34" charset="0"/>
              </a:rPr>
              <a:t>)</a:t>
            </a:r>
          </a:p>
          <a:p>
            <a:pPr defTabSz="685800"/>
            <a:r>
              <a:rPr lang="en-US" sz="1400" dirty="0">
                <a:solidFill>
                  <a:schemeClr val="tx1">
                    <a:lumMod val="85000"/>
                    <a:lumOff val="15000"/>
                  </a:schemeClr>
                </a:solidFill>
                <a:latin typeface="Arial" panose="020B0604020202020204" pitchFamily="34" charset="0"/>
                <a:cs typeface="Arial" panose="020B0604020202020204" pitchFamily="34" charset="0"/>
              </a:rPr>
              <a:t>      </a:t>
            </a:r>
            <a:r>
              <a:rPr lang="en-US" sz="1400" b="1" spc="-225" dirty="0">
                <a:solidFill>
                  <a:schemeClr val="tx1">
                    <a:lumMod val="85000"/>
                    <a:lumOff val="15000"/>
                  </a:schemeClr>
                </a:solidFill>
                <a:latin typeface="Arial" panose="020B0604020202020204" pitchFamily="34" charset="0"/>
                <a:cs typeface="Arial" panose="020B0604020202020204" pitchFamily="34" charset="0"/>
              </a:rPr>
              <a:t>throw new Exception("bug");</a:t>
            </a:r>
          </a:p>
          <a:p>
            <a:pPr defTabSz="685800"/>
            <a:r>
              <a:rPr lang="en-US" sz="1400" dirty="0">
                <a:solidFill>
                  <a:schemeClr val="tx1">
                    <a:lumMod val="85000"/>
                    <a:lumOff val="15000"/>
                  </a:schemeClr>
                </a:solidFill>
                <a:latin typeface="Arial" panose="020B0604020202020204" pitchFamily="34" charset="0"/>
                <a:cs typeface="Arial" panose="020B0604020202020204" pitchFamily="34" charset="0"/>
              </a:rPr>
              <a:t>}</a:t>
            </a:r>
          </a:p>
        </p:txBody>
      </p:sp>
      <p:pic>
        <p:nvPicPr>
          <p:cNvPr id="47" name="图片 46">
            <a:extLst>
              <a:ext uri="{FF2B5EF4-FFF2-40B4-BE49-F238E27FC236}">
                <a16:creationId xmlns:a16="http://schemas.microsoft.com/office/drawing/2014/main" id="{73203930-ACFB-9176-1BBB-AF2A57A3814B}"/>
              </a:ext>
            </a:extLst>
          </p:cNvPr>
          <p:cNvPicPr>
            <a:picLocks noChangeAspect="1"/>
          </p:cNvPicPr>
          <p:nvPr/>
        </p:nvPicPr>
        <p:blipFill>
          <a:blip r:embed="rId3"/>
          <a:stretch>
            <a:fillRect/>
          </a:stretch>
        </p:blipFill>
        <p:spPr>
          <a:xfrm>
            <a:off x="4603937" y="634362"/>
            <a:ext cx="4231289" cy="3819767"/>
          </a:xfrm>
          <a:prstGeom prst="rect">
            <a:avLst/>
          </a:prstGeom>
        </p:spPr>
      </p:pic>
      <p:sp>
        <p:nvSpPr>
          <p:cNvPr id="2" name="标题 1">
            <a:extLst>
              <a:ext uri="{FF2B5EF4-FFF2-40B4-BE49-F238E27FC236}">
                <a16:creationId xmlns:a16="http://schemas.microsoft.com/office/drawing/2014/main" id="{5EFF9886-CBE4-F722-7DB8-52D531F2194C}"/>
              </a:ext>
            </a:extLst>
          </p:cNvPr>
          <p:cNvSpPr>
            <a:spLocks noGrp="1"/>
          </p:cNvSpPr>
          <p:nvPr>
            <p:ph type="title"/>
          </p:nvPr>
        </p:nvSpPr>
        <p:spPr>
          <a:xfrm>
            <a:off x="408159" y="261930"/>
            <a:ext cx="7338557" cy="600799"/>
          </a:xfrm>
        </p:spPr>
        <p:txBody>
          <a:bodyPr/>
          <a:lstStyle/>
          <a:p>
            <a:r>
              <a:rPr kumimoji="1" lang="zh-CN" altLang="en-US" dirty="0"/>
              <a:t>示例：符号执行</a:t>
            </a:r>
          </a:p>
        </p:txBody>
      </p:sp>
      <p:sp>
        <p:nvSpPr>
          <p:cNvPr id="4" name="Text Placeholder 4">
            <a:extLst>
              <a:ext uri="{FF2B5EF4-FFF2-40B4-BE49-F238E27FC236}">
                <a16:creationId xmlns:a16="http://schemas.microsoft.com/office/drawing/2014/main" id="{8ED4A94E-D8B0-A0AC-89DA-ED24B3ED0CCD}"/>
              </a:ext>
            </a:extLst>
          </p:cNvPr>
          <p:cNvSpPr txBox="1">
            <a:spLocks/>
          </p:cNvSpPr>
          <p:nvPr/>
        </p:nvSpPr>
        <p:spPr>
          <a:xfrm>
            <a:off x="2641947" y="1264492"/>
            <a:ext cx="1170923" cy="407299"/>
          </a:xfrm>
          <a:prstGeom prst="rect">
            <a:avLst/>
          </a:prstGeom>
          <a:ln>
            <a:noFill/>
          </a:ln>
        </p:spPr>
        <p:txBody>
          <a:bodyPr vert="horz" lIns="41148" tIns="68580" rtlCol="0">
            <a:normAutofit/>
          </a:bodyPr>
          <a:lstStyle/>
          <a:p>
            <a:pPr marL="329184" indent="-240030" defTabSz="685800">
              <a:buClr>
                <a:srgbClr val="5B9BD5"/>
              </a:buClr>
              <a:buSzPct val="80000"/>
              <a:defRPr/>
            </a:pPr>
            <a:r>
              <a:rPr lang="zh-CN" altLang="en-US" sz="1650" b="1" dirty="0">
                <a:solidFill>
                  <a:srgbClr val="00B0F0"/>
                </a:solidFill>
                <a:latin typeface="微软雅黑" panose="020B0503020204020204" pitchFamily="34" charset="-122"/>
                <a:ea typeface="微软雅黑" panose="020B0503020204020204" pitchFamily="34" charset="-122"/>
              </a:rPr>
              <a:t>被测代码</a:t>
            </a:r>
            <a:endParaRPr lang="en-US" sz="1650" b="1" dirty="0">
              <a:solidFill>
                <a:srgbClr val="00B0F0"/>
              </a:solidFill>
              <a:latin typeface="微软雅黑" panose="020B0503020204020204" pitchFamily="34" charset="-122"/>
              <a:ea typeface="微软雅黑" panose="020B0503020204020204" pitchFamily="34" charset="-122"/>
            </a:endParaRPr>
          </a:p>
        </p:txBody>
      </p:sp>
      <p:sp>
        <p:nvSpPr>
          <p:cNvPr id="6" name="Rounded Rectangle 18">
            <a:extLst>
              <a:ext uri="{FF2B5EF4-FFF2-40B4-BE49-F238E27FC236}">
                <a16:creationId xmlns:a16="http://schemas.microsoft.com/office/drawing/2014/main" id="{EE6D1CD1-AE5E-C6B3-E5B9-86D9DA2CD1EF}"/>
              </a:ext>
            </a:extLst>
          </p:cNvPr>
          <p:cNvSpPr/>
          <p:nvPr/>
        </p:nvSpPr>
        <p:spPr bwMode="auto">
          <a:xfrm>
            <a:off x="1633907" y="3104114"/>
            <a:ext cx="800100" cy="460772"/>
          </a:xfrm>
          <a:prstGeom prst="roundRect">
            <a:avLst/>
          </a:prstGeom>
          <a:solidFill>
            <a:schemeClr val="bg1">
              <a:lumMod val="85000"/>
            </a:schemeClr>
          </a:solidFill>
          <a:ln>
            <a:solidFill>
              <a:schemeClr val="accent5">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r>
              <a:rPr lang="en-US" sz="1200" spc="-113" dirty="0">
                <a:solidFill>
                  <a:schemeClr val="tx1">
                    <a:lumMod val="85000"/>
                    <a:lumOff val="15000"/>
                  </a:schemeClr>
                </a:solidFill>
                <a:latin typeface="Lucida Console" pitchFamily="49" charset="0"/>
              </a:rPr>
              <a:t>a==null</a:t>
            </a:r>
            <a:endParaRPr lang="en-US" sz="1200" spc="-113"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7" name="Rounded Rectangle 19">
            <a:extLst>
              <a:ext uri="{FF2B5EF4-FFF2-40B4-BE49-F238E27FC236}">
                <a16:creationId xmlns:a16="http://schemas.microsoft.com/office/drawing/2014/main" id="{4850D2F9-7F31-A4DE-1AA5-DB97F6C14E57}"/>
              </a:ext>
            </a:extLst>
          </p:cNvPr>
          <p:cNvSpPr/>
          <p:nvPr/>
        </p:nvSpPr>
        <p:spPr bwMode="auto">
          <a:xfrm>
            <a:off x="717207" y="3712095"/>
            <a:ext cx="1039400" cy="460772"/>
          </a:xfrm>
          <a:prstGeom prst="roundRect">
            <a:avLst/>
          </a:prstGeom>
          <a:solidFill>
            <a:schemeClr val="bg1">
              <a:lumMod val="85000"/>
            </a:schemeClr>
          </a:solidFill>
          <a:ln>
            <a:solidFill>
              <a:schemeClr val="accent5">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r>
              <a:rPr lang="en-US" sz="1200" spc="-113" dirty="0">
                <a:solidFill>
                  <a:schemeClr val="tx1">
                    <a:lumMod val="85000"/>
                    <a:lumOff val="15000"/>
                  </a:schemeClr>
                </a:solidFill>
                <a:latin typeface="Lucida Console" pitchFamily="49" charset="0"/>
              </a:rPr>
              <a:t>a.Length&gt;0</a:t>
            </a:r>
            <a:endParaRPr lang="en-US" sz="1200" spc="-113"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8" name="Rounded Rectangle 20">
            <a:extLst>
              <a:ext uri="{FF2B5EF4-FFF2-40B4-BE49-F238E27FC236}">
                <a16:creationId xmlns:a16="http://schemas.microsoft.com/office/drawing/2014/main" id="{BEF486D3-E6EB-6D4B-FB73-1AD251769715}"/>
              </a:ext>
            </a:extLst>
          </p:cNvPr>
          <p:cNvSpPr/>
          <p:nvPr/>
        </p:nvSpPr>
        <p:spPr bwMode="auto">
          <a:xfrm>
            <a:off x="1656509" y="4314823"/>
            <a:ext cx="1139427" cy="460772"/>
          </a:xfrm>
          <a:prstGeom prst="roundRect">
            <a:avLst/>
          </a:prstGeom>
          <a:solidFill>
            <a:schemeClr val="bg1">
              <a:lumMod val="85000"/>
            </a:schemeClr>
          </a:solidFill>
          <a:ln>
            <a:solidFill>
              <a:schemeClr val="accent5">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r>
              <a:rPr lang="en-US" sz="1200" spc="-113" dirty="0">
                <a:solidFill>
                  <a:schemeClr val="tx1">
                    <a:lumMod val="85000"/>
                    <a:lumOff val="15000"/>
                  </a:schemeClr>
                </a:solidFill>
                <a:latin typeface="Lucida Console" pitchFamily="49" charset="0"/>
              </a:rPr>
              <a:t>a[0]==123…</a:t>
            </a:r>
            <a:endParaRPr lang="en-US" sz="1200" spc="-113" dirty="0">
              <a:solidFill>
                <a:schemeClr val="tx1">
                  <a:lumMod val="85000"/>
                  <a:lumOff val="15000"/>
                </a:schemeClr>
              </a:solidFill>
              <a:effectLst>
                <a:outerShdw blurRad="38100" dist="38100" dir="2700000" algn="tl">
                  <a:srgbClr val="000000">
                    <a:alpha val="43137"/>
                  </a:srgbClr>
                </a:outerShdw>
              </a:effectLst>
              <a:latin typeface="Lucida Console" pitchFamily="49" charset="0"/>
            </a:endParaRPr>
          </a:p>
        </p:txBody>
      </p:sp>
      <p:cxnSp>
        <p:nvCxnSpPr>
          <p:cNvPr id="9" name="Straight Arrow Connector 8">
            <a:extLst>
              <a:ext uri="{FF2B5EF4-FFF2-40B4-BE49-F238E27FC236}">
                <a16:creationId xmlns:a16="http://schemas.microsoft.com/office/drawing/2014/main" id="{CE46138D-EA1C-1C69-B368-EF7EED193C25}"/>
              </a:ext>
            </a:extLst>
          </p:cNvPr>
          <p:cNvCxnSpPr>
            <a:stCxn id="6" idx="1"/>
            <a:endCxn id="7" idx="0"/>
          </p:cNvCxnSpPr>
          <p:nvPr/>
        </p:nvCxnSpPr>
        <p:spPr>
          <a:xfrm flipH="1">
            <a:off x="1236907" y="3334500"/>
            <a:ext cx="397000" cy="377595"/>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94F2E9-2035-7EA8-FFCD-2AB467597E27}"/>
              </a:ext>
            </a:extLst>
          </p:cNvPr>
          <p:cNvCxnSpPr>
            <a:cxnSpLocks/>
            <a:stCxn id="7" idx="3"/>
            <a:endCxn id="8" idx="0"/>
          </p:cNvCxnSpPr>
          <p:nvPr/>
        </p:nvCxnSpPr>
        <p:spPr>
          <a:xfrm>
            <a:off x="1756607" y="3942481"/>
            <a:ext cx="469616" cy="372342"/>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72C7CD-5E7D-D081-5AF9-69F0F5742A57}"/>
              </a:ext>
            </a:extLst>
          </p:cNvPr>
          <p:cNvCxnSpPr>
            <a:cxnSpLocks/>
            <a:stCxn id="8" idx="3"/>
            <a:endCxn id="23" idx="1"/>
          </p:cNvCxnSpPr>
          <p:nvPr/>
        </p:nvCxnSpPr>
        <p:spPr>
          <a:xfrm>
            <a:off x="2795936" y="4545209"/>
            <a:ext cx="325631" cy="453197"/>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B34CE36-3B71-0AF8-B3E1-717433CB1A18}"/>
              </a:ext>
            </a:extLst>
          </p:cNvPr>
          <p:cNvSpPr/>
          <p:nvPr/>
        </p:nvSpPr>
        <p:spPr>
          <a:xfrm>
            <a:off x="1911459" y="3956734"/>
            <a:ext cx="260008" cy="300082"/>
          </a:xfrm>
          <a:prstGeom prst="rect">
            <a:avLst/>
          </a:prstGeom>
          <a:ln>
            <a:noFill/>
          </a:ln>
        </p:spPr>
        <p:txBody>
          <a:bodyPr wrap="none">
            <a:spAutoFit/>
          </a:bodyPr>
          <a:lstStyle/>
          <a:p>
            <a:pPr defTabSz="822722" fontAlgn="base">
              <a:spcBef>
                <a:spcPct val="0"/>
              </a:spcBef>
              <a:spcAft>
                <a:spcPct val="0"/>
              </a:spcAft>
            </a:pPr>
            <a:r>
              <a:rPr lang="en-US" sz="1350" spc="-225" dirty="0">
                <a:solidFill>
                  <a:schemeClr val="tx1">
                    <a:lumMod val="85000"/>
                    <a:lumOff val="15000"/>
                  </a:schemeClr>
                </a:solidFill>
                <a:latin typeface="Lucida Console" pitchFamily="49" charset="0"/>
              </a:rPr>
              <a:t>T</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14" name="Rectangle 13">
            <a:extLst>
              <a:ext uri="{FF2B5EF4-FFF2-40B4-BE49-F238E27FC236}">
                <a16:creationId xmlns:a16="http://schemas.microsoft.com/office/drawing/2014/main" id="{1E5254D8-8788-ED32-5651-46BAADD21324}"/>
              </a:ext>
            </a:extLst>
          </p:cNvPr>
          <p:cNvSpPr/>
          <p:nvPr/>
        </p:nvSpPr>
        <p:spPr>
          <a:xfrm>
            <a:off x="356276" y="3995343"/>
            <a:ext cx="260008" cy="300082"/>
          </a:xfrm>
          <a:prstGeom prst="rect">
            <a:avLst/>
          </a:prstGeom>
          <a:ln>
            <a:noFill/>
          </a:ln>
        </p:spPr>
        <p:txBody>
          <a:bodyPr wrap="none">
            <a:spAutoFit/>
          </a:bodyPr>
          <a:lstStyle/>
          <a:p>
            <a:pPr defTabSz="822722" fontAlgn="base">
              <a:spcBef>
                <a:spcPct val="0"/>
              </a:spcBef>
              <a:spcAft>
                <a:spcPct val="0"/>
              </a:spcAft>
            </a:pPr>
            <a:r>
              <a:rPr lang="en-US" sz="1350" spc="-225" dirty="0">
                <a:solidFill>
                  <a:schemeClr val="tx1">
                    <a:lumMod val="85000"/>
                    <a:lumOff val="15000"/>
                  </a:schemeClr>
                </a:solidFill>
                <a:latin typeface="Lucida Console" pitchFamily="49" charset="0"/>
              </a:rPr>
              <a:t>F</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15" name="Rectangle 14">
            <a:extLst>
              <a:ext uri="{FF2B5EF4-FFF2-40B4-BE49-F238E27FC236}">
                <a16:creationId xmlns:a16="http://schemas.microsoft.com/office/drawing/2014/main" id="{6E195AD6-91C9-2B95-2DDC-89C0CE50E614}"/>
              </a:ext>
            </a:extLst>
          </p:cNvPr>
          <p:cNvSpPr/>
          <p:nvPr/>
        </p:nvSpPr>
        <p:spPr>
          <a:xfrm>
            <a:off x="2631386" y="3382873"/>
            <a:ext cx="260008" cy="300082"/>
          </a:xfrm>
          <a:prstGeom prst="rect">
            <a:avLst/>
          </a:prstGeom>
          <a:ln>
            <a:noFill/>
          </a:ln>
        </p:spPr>
        <p:txBody>
          <a:bodyPr wrap="none">
            <a:spAutoFit/>
          </a:bodyPr>
          <a:lstStyle/>
          <a:p>
            <a:pPr defTabSz="822722" fontAlgn="base">
              <a:spcBef>
                <a:spcPct val="0"/>
              </a:spcBef>
              <a:spcAft>
                <a:spcPct val="0"/>
              </a:spcAft>
            </a:pPr>
            <a:r>
              <a:rPr lang="en-US" sz="1350" spc="-225" dirty="0">
                <a:solidFill>
                  <a:schemeClr val="tx1">
                    <a:lumMod val="85000"/>
                    <a:lumOff val="15000"/>
                  </a:schemeClr>
                </a:solidFill>
                <a:latin typeface="Lucida Console" pitchFamily="49" charset="0"/>
              </a:rPr>
              <a:t>T</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16" name="Rectangle 15">
            <a:extLst>
              <a:ext uri="{FF2B5EF4-FFF2-40B4-BE49-F238E27FC236}">
                <a16:creationId xmlns:a16="http://schemas.microsoft.com/office/drawing/2014/main" id="{5246A507-14E9-D047-E799-91998B930CBB}"/>
              </a:ext>
            </a:extLst>
          </p:cNvPr>
          <p:cNvSpPr/>
          <p:nvPr/>
        </p:nvSpPr>
        <p:spPr>
          <a:xfrm>
            <a:off x="1295699" y="4478597"/>
            <a:ext cx="260008" cy="300082"/>
          </a:xfrm>
          <a:prstGeom prst="rect">
            <a:avLst/>
          </a:prstGeom>
          <a:ln>
            <a:noFill/>
          </a:ln>
        </p:spPr>
        <p:txBody>
          <a:bodyPr wrap="none">
            <a:spAutoFit/>
          </a:bodyPr>
          <a:lstStyle/>
          <a:p>
            <a:pPr defTabSz="822722" fontAlgn="base">
              <a:spcBef>
                <a:spcPct val="0"/>
              </a:spcBef>
              <a:spcAft>
                <a:spcPct val="0"/>
              </a:spcAft>
            </a:pPr>
            <a:r>
              <a:rPr lang="en-US" sz="1350" spc="-225" dirty="0">
                <a:solidFill>
                  <a:schemeClr val="tx1">
                    <a:lumMod val="85000"/>
                    <a:lumOff val="15000"/>
                  </a:schemeClr>
                </a:solidFill>
                <a:latin typeface="Lucida Console" pitchFamily="49" charset="0"/>
              </a:rPr>
              <a:t>F</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17" name="Rectangle 16">
            <a:extLst>
              <a:ext uri="{FF2B5EF4-FFF2-40B4-BE49-F238E27FC236}">
                <a16:creationId xmlns:a16="http://schemas.microsoft.com/office/drawing/2014/main" id="{6B4D9A94-55EB-0641-0536-7836030713EC}"/>
              </a:ext>
            </a:extLst>
          </p:cNvPr>
          <p:cNvSpPr/>
          <p:nvPr/>
        </p:nvSpPr>
        <p:spPr>
          <a:xfrm>
            <a:off x="1214859" y="3353102"/>
            <a:ext cx="260008" cy="300082"/>
          </a:xfrm>
          <a:prstGeom prst="rect">
            <a:avLst/>
          </a:prstGeom>
          <a:ln>
            <a:noFill/>
          </a:ln>
        </p:spPr>
        <p:txBody>
          <a:bodyPr wrap="none">
            <a:spAutoFit/>
          </a:bodyPr>
          <a:lstStyle/>
          <a:p>
            <a:pPr defTabSz="822722" fontAlgn="base">
              <a:spcBef>
                <a:spcPct val="0"/>
              </a:spcBef>
              <a:spcAft>
                <a:spcPct val="0"/>
              </a:spcAft>
            </a:pPr>
            <a:r>
              <a:rPr lang="en-US" sz="1350" spc="-225" dirty="0">
                <a:solidFill>
                  <a:schemeClr val="tx1">
                    <a:lumMod val="85000"/>
                    <a:lumOff val="15000"/>
                  </a:schemeClr>
                </a:solidFill>
                <a:latin typeface="Lucida Console" pitchFamily="49" charset="0"/>
              </a:rPr>
              <a:t>F</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cxnSp>
        <p:nvCxnSpPr>
          <p:cNvPr id="18" name="Straight Arrow Connector 17">
            <a:extLst>
              <a:ext uri="{FF2B5EF4-FFF2-40B4-BE49-F238E27FC236}">
                <a16:creationId xmlns:a16="http://schemas.microsoft.com/office/drawing/2014/main" id="{55F8F4DD-EADE-CB51-EA78-C2EA3ED323AF}"/>
              </a:ext>
            </a:extLst>
          </p:cNvPr>
          <p:cNvCxnSpPr>
            <a:stCxn id="7" idx="1"/>
          </p:cNvCxnSpPr>
          <p:nvPr/>
        </p:nvCxnSpPr>
        <p:spPr>
          <a:xfrm rot="10800000" flipV="1">
            <a:off x="345733" y="3942480"/>
            <a:ext cx="371474" cy="301825"/>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E4A7BD-9B9B-6D41-991D-A2205EB74869}"/>
              </a:ext>
            </a:extLst>
          </p:cNvPr>
          <p:cNvCxnSpPr>
            <a:cxnSpLocks/>
            <a:stCxn id="8" idx="1"/>
          </p:cNvCxnSpPr>
          <p:nvPr/>
        </p:nvCxnSpPr>
        <p:spPr>
          <a:xfrm flipH="1">
            <a:off x="1341447" y="4545209"/>
            <a:ext cx="315062" cy="394593"/>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F1A3F951-A108-1276-DC36-BCBCE7916CEC}"/>
              </a:ext>
            </a:extLst>
          </p:cNvPr>
          <p:cNvSpPr/>
          <p:nvPr/>
        </p:nvSpPr>
        <p:spPr bwMode="auto">
          <a:xfrm>
            <a:off x="2878081" y="3798148"/>
            <a:ext cx="203597" cy="171450"/>
          </a:xfrm>
          <a:prstGeom prst="ellipse">
            <a:avLst/>
          </a:prstGeom>
          <a:ln>
            <a:solidFill>
              <a:schemeClr val="accent5">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1" name="Oval 20">
            <a:extLst>
              <a:ext uri="{FF2B5EF4-FFF2-40B4-BE49-F238E27FC236}">
                <a16:creationId xmlns:a16="http://schemas.microsoft.com/office/drawing/2014/main" id="{23FF9F28-1F0A-C4F6-BCFC-511DBCF6C7D9}"/>
              </a:ext>
            </a:extLst>
          </p:cNvPr>
          <p:cNvSpPr/>
          <p:nvPr/>
        </p:nvSpPr>
        <p:spPr bwMode="auto">
          <a:xfrm>
            <a:off x="119846" y="4386164"/>
            <a:ext cx="203597" cy="171450"/>
          </a:xfrm>
          <a:prstGeom prst="ellipse">
            <a:avLst/>
          </a:prstGeom>
          <a:ln>
            <a:solidFill>
              <a:schemeClr val="accent5">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2" name="Oval 21">
            <a:extLst>
              <a:ext uri="{FF2B5EF4-FFF2-40B4-BE49-F238E27FC236}">
                <a16:creationId xmlns:a16="http://schemas.microsoft.com/office/drawing/2014/main" id="{50C4843B-7B45-1484-F0AC-4140B3B64F3B}"/>
              </a:ext>
            </a:extLst>
          </p:cNvPr>
          <p:cNvSpPr/>
          <p:nvPr/>
        </p:nvSpPr>
        <p:spPr bwMode="auto">
          <a:xfrm>
            <a:off x="1152119" y="4886228"/>
            <a:ext cx="203597" cy="171450"/>
          </a:xfrm>
          <a:prstGeom prst="ellipse">
            <a:avLst/>
          </a:prstGeom>
          <a:ln>
            <a:solidFill>
              <a:schemeClr val="accent5">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3" name="Oval 22">
            <a:extLst>
              <a:ext uri="{FF2B5EF4-FFF2-40B4-BE49-F238E27FC236}">
                <a16:creationId xmlns:a16="http://schemas.microsoft.com/office/drawing/2014/main" id="{B6588EC2-0A10-81D5-4EE3-D14F3D44722B}"/>
              </a:ext>
            </a:extLst>
          </p:cNvPr>
          <p:cNvSpPr/>
          <p:nvPr/>
        </p:nvSpPr>
        <p:spPr bwMode="auto">
          <a:xfrm>
            <a:off x="3091751" y="4973298"/>
            <a:ext cx="203597" cy="171450"/>
          </a:xfrm>
          <a:prstGeom prst="ellipse">
            <a:avLst/>
          </a:prstGeom>
          <a:ln>
            <a:solidFill>
              <a:schemeClr val="accent5">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cxnSp>
        <p:nvCxnSpPr>
          <p:cNvPr id="24" name="Straight Arrow Connector 23">
            <a:extLst>
              <a:ext uri="{FF2B5EF4-FFF2-40B4-BE49-F238E27FC236}">
                <a16:creationId xmlns:a16="http://schemas.microsoft.com/office/drawing/2014/main" id="{8FAC4A59-9B22-78E8-5B2A-583BFE33720B}"/>
              </a:ext>
            </a:extLst>
          </p:cNvPr>
          <p:cNvCxnSpPr>
            <a:stCxn id="6" idx="3"/>
            <a:endCxn id="20" idx="1"/>
          </p:cNvCxnSpPr>
          <p:nvPr/>
        </p:nvCxnSpPr>
        <p:spPr>
          <a:xfrm>
            <a:off x="2434007" y="3334500"/>
            <a:ext cx="473890" cy="488756"/>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Curved Right Arrow 41">
            <a:extLst>
              <a:ext uri="{FF2B5EF4-FFF2-40B4-BE49-F238E27FC236}">
                <a16:creationId xmlns:a16="http://schemas.microsoft.com/office/drawing/2014/main" id="{374797E7-63CD-67CB-3BED-93B383F89919}"/>
              </a:ext>
            </a:extLst>
          </p:cNvPr>
          <p:cNvSpPr/>
          <p:nvPr/>
        </p:nvSpPr>
        <p:spPr bwMode="auto">
          <a:xfrm>
            <a:off x="720826" y="1964899"/>
            <a:ext cx="171450" cy="199431"/>
          </a:xfrm>
          <a:prstGeom prst="curvedRightArrow">
            <a:avLst/>
          </a:prstGeom>
          <a:ln>
            <a:solidFill>
              <a:schemeClr val="accent5">
                <a:lumMod val="75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6" name="Curved Right Arrow 42">
            <a:extLst>
              <a:ext uri="{FF2B5EF4-FFF2-40B4-BE49-F238E27FC236}">
                <a16:creationId xmlns:a16="http://schemas.microsoft.com/office/drawing/2014/main" id="{E9A63833-8664-853A-7F92-BBDE6949B0AA}"/>
              </a:ext>
            </a:extLst>
          </p:cNvPr>
          <p:cNvSpPr/>
          <p:nvPr/>
        </p:nvSpPr>
        <p:spPr bwMode="auto">
          <a:xfrm>
            <a:off x="720826" y="1718386"/>
            <a:ext cx="171450" cy="251460"/>
          </a:xfrm>
          <a:prstGeom prst="curvedRightArrow">
            <a:avLst/>
          </a:prstGeom>
          <a:ln>
            <a:solidFill>
              <a:schemeClr val="accent5">
                <a:lumMod val="75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7" name="Curved Right Arrow 43">
            <a:extLst>
              <a:ext uri="{FF2B5EF4-FFF2-40B4-BE49-F238E27FC236}">
                <a16:creationId xmlns:a16="http://schemas.microsoft.com/office/drawing/2014/main" id="{4831A035-6331-0507-9F5D-54AAAC07DC55}"/>
              </a:ext>
            </a:extLst>
          </p:cNvPr>
          <p:cNvSpPr/>
          <p:nvPr/>
        </p:nvSpPr>
        <p:spPr bwMode="auto">
          <a:xfrm>
            <a:off x="712294" y="2181559"/>
            <a:ext cx="171450" cy="199431"/>
          </a:xfrm>
          <a:prstGeom prst="curvedRightArrow">
            <a:avLst/>
          </a:prstGeom>
          <a:ln>
            <a:solidFill>
              <a:schemeClr val="accent5">
                <a:lumMod val="75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28" name="Curved Right Arrow 44">
            <a:extLst>
              <a:ext uri="{FF2B5EF4-FFF2-40B4-BE49-F238E27FC236}">
                <a16:creationId xmlns:a16="http://schemas.microsoft.com/office/drawing/2014/main" id="{E8A9D9D2-E77E-ED93-0E3C-345AFB45CD7E}"/>
              </a:ext>
            </a:extLst>
          </p:cNvPr>
          <p:cNvSpPr/>
          <p:nvPr/>
        </p:nvSpPr>
        <p:spPr bwMode="auto">
          <a:xfrm>
            <a:off x="708880" y="2393101"/>
            <a:ext cx="171450" cy="199431"/>
          </a:xfrm>
          <a:prstGeom prst="curvedRightArrow">
            <a:avLst/>
          </a:prstGeom>
          <a:ln>
            <a:solidFill>
              <a:schemeClr val="accent5">
                <a:lumMod val="75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pPr>
            <a:endParaRPr lang="en-US" sz="2100"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cxnSp>
        <p:nvCxnSpPr>
          <p:cNvPr id="33" name="Straight Connector 32">
            <a:extLst>
              <a:ext uri="{FF2B5EF4-FFF2-40B4-BE49-F238E27FC236}">
                <a16:creationId xmlns:a16="http://schemas.microsoft.com/office/drawing/2014/main" id="{A1A470F5-87D2-6567-39AC-EFCA1456869D}"/>
              </a:ext>
            </a:extLst>
          </p:cNvPr>
          <p:cNvCxnSpPr/>
          <p:nvPr/>
        </p:nvCxnSpPr>
        <p:spPr>
          <a:xfrm>
            <a:off x="5710751" y="1161758"/>
            <a:ext cx="5361" cy="2612516"/>
          </a:xfrm>
          <a:prstGeom prst="line">
            <a:avLst/>
          </a:prstGeom>
          <a:noFill/>
          <a:ln w="6350" cap="flat" cmpd="sng" algn="ctr">
            <a:noFill/>
            <a:prstDash val="solid"/>
            <a:miter lim="800000"/>
          </a:ln>
          <a:effectLst/>
        </p:spPr>
      </p:cxnSp>
      <p:cxnSp>
        <p:nvCxnSpPr>
          <p:cNvPr id="37" name="Straight Connector 36">
            <a:extLst>
              <a:ext uri="{FF2B5EF4-FFF2-40B4-BE49-F238E27FC236}">
                <a16:creationId xmlns:a16="http://schemas.microsoft.com/office/drawing/2014/main" id="{2AD0ED21-B03F-D7C5-830B-C558C88C2502}"/>
              </a:ext>
            </a:extLst>
          </p:cNvPr>
          <p:cNvCxnSpPr/>
          <p:nvPr/>
        </p:nvCxnSpPr>
        <p:spPr>
          <a:xfrm>
            <a:off x="6441138" y="1149462"/>
            <a:ext cx="15292" cy="2632158"/>
          </a:xfrm>
          <a:prstGeom prst="line">
            <a:avLst/>
          </a:prstGeom>
          <a:noFill/>
          <a:ln w="6350" cap="flat" cmpd="sng" algn="ctr">
            <a:noFill/>
            <a:prstDash val="solid"/>
            <a:miter lim="800000"/>
          </a:ln>
          <a:effectLst/>
        </p:spPr>
      </p:cxnSp>
      <p:cxnSp>
        <p:nvCxnSpPr>
          <p:cNvPr id="38" name="Straight Connector 37">
            <a:extLst>
              <a:ext uri="{FF2B5EF4-FFF2-40B4-BE49-F238E27FC236}">
                <a16:creationId xmlns:a16="http://schemas.microsoft.com/office/drawing/2014/main" id="{90DEEE0E-77E4-B03F-800F-16FEF10160B5}"/>
              </a:ext>
            </a:extLst>
          </p:cNvPr>
          <p:cNvCxnSpPr/>
          <p:nvPr/>
        </p:nvCxnSpPr>
        <p:spPr>
          <a:xfrm>
            <a:off x="4347789" y="3787652"/>
            <a:ext cx="3675459" cy="1191"/>
          </a:xfrm>
          <a:prstGeom prst="line">
            <a:avLst/>
          </a:prstGeom>
          <a:noFill/>
          <a:ln w="6350" cap="flat" cmpd="sng" algn="ctr">
            <a:noFill/>
            <a:prstDash val="solid"/>
            <a:miter lim="800000"/>
          </a:ln>
          <a:effectLst/>
        </p:spPr>
      </p:cxnSp>
      <p:sp>
        <p:nvSpPr>
          <p:cNvPr id="39" name="Rectangle 38">
            <a:extLst>
              <a:ext uri="{FF2B5EF4-FFF2-40B4-BE49-F238E27FC236}">
                <a16:creationId xmlns:a16="http://schemas.microsoft.com/office/drawing/2014/main" id="{94952DD4-D5FF-C2FF-823C-79C3D41B3E3A}"/>
              </a:ext>
            </a:extLst>
          </p:cNvPr>
          <p:cNvSpPr/>
          <p:nvPr/>
        </p:nvSpPr>
        <p:spPr>
          <a:xfrm>
            <a:off x="2933542" y="4628638"/>
            <a:ext cx="260008" cy="300082"/>
          </a:xfrm>
          <a:prstGeom prst="rect">
            <a:avLst/>
          </a:prstGeom>
          <a:ln>
            <a:noFill/>
          </a:ln>
        </p:spPr>
        <p:txBody>
          <a:bodyPr wrap="none">
            <a:spAutoFit/>
          </a:bodyPr>
          <a:lstStyle/>
          <a:p>
            <a:pPr defTabSz="822722" fontAlgn="base">
              <a:spcBef>
                <a:spcPct val="0"/>
              </a:spcBef>
              <a:spcAft>
                <a:spcPct val="0"/>
              </a:spcAft>
            </a:pPr>
            <a:r>
              <a:rPr lang="en-US" sz="1350" spc="-225" dirty="0">
                <a:solidFill>
                  <a:schemeClr val="tx1">
                    <a:lumMod val="85000"/>
                    <a:lumOff val="15000"/>
                  </a:schemeClr>
                </a:solidFill>
                <a:latin typeface="Lucida Console" pitchFamily="49" charset="0"/>
              </a:rPr>
              <a:t>T</a:t>
            </a:r>
            <a:endParaRPr lang="en-US" sz="1350" spc="-225" dirty="0">
              <a:solidFill>
                <a:schemeClr val="tx1">
                  <a:lumMod val="85000"/>
                  <a:lumOff val="15000"/>
                </a:schemeClr>
              </a:solidFill>
              <a:effectLst>
                <a:outerShdw blurRad="38100" dist="38100" dir="2700000" algn="tl">
                  <a:srgbClr val="000000">
                    <a:alpha val="43137"/>
                  </a:srgbClr>
                </a:outerShdw>
              </a:effectLst>
              <a:latin typeface="Segoe" pitchFamily="34" charset="0"/>
            </a:endParaRPr>
          </a:p>
        </p:txBody>
      </p:sp>
      <p:sp>
        <p:nvSpPr>
          <p:cNvPr id="43" name="TextBox 42">
            <a:extLst>
              <a:ext uri="{FF2B5EF4-FFF2-40B4-BE49-F238E27FC236}">
                <a16:creationId xmlns:a16="http://schemas.microsoft.com/office/drawing/2014/main" id="{E51D2C73-9BC2-FDD7-0A63-8503A8044235}"/>
              </a:ext>
            </a:extLst>
          </p:cNvPr>
          <p:cNvSpPr txBox="1"/>
          <p:nvPr/>
        </p:nvSpPr>
        <p:spPr>
          <a:xfrm>
            <a:off x="5914401" y="4363515"/>
            <a:ext cx="1813317" cy="276999"/>
          </a:xfrm>
          <a:prstGeom prst="rect">
            <a:avLst/>
          </a:prstGeom>
          <a:noFill/>
          <a:ln w="6350" cap="flat" cmpd="sng" algn="ctr">
            <a:noFill/>
            <a:prstDash val="solid"/>
            <a:miter lim="800000"/>
          </a:ln>
          <a:effectLst/>
        </p:spPr>
        <p:txBody>
          <a:bodyPr wrap="none" rtlCol="0">
            <a:spAutoFit/>
          </a:bodyPr>
          <a:lstStyle/>
          <a:p>
            <a:pPr defTabSz="685800">
              <a:defRPr/>
            </a:pPr>
            <a:r>
              <a:rPr lang="zh-CN" altLang="en-US" sz="1200" dirty="0">
                <a:solidFill>
                  <a:srgbClr val="00B0F0"/>
                </a:solidFill>
                <a:latin typeface="微软雅黑" panose="020B0503020204020204" pitchFamily="34" charset="-122"/>
                <a:ea typeface="微软雅黑" panose="020B0503020204020204" pitchFamily="34" charset="-122"/>
              </a:rPr>
              <a:t>结束</a:t>
            </a:r>
            <a:r>
              <a:rPr lang="en-US" sz="1200" dirty="0">
                <a:solidFill>
                  <a:srgbClr val="00B0F0"/>
                </a:solidFill>
                <a:latin typeface="微软雅黑" panose="020B0503020204020204" pitchFamily="34" charset="-122"/>
                <a:ea typeface="微软雅黑" panose="020B0503020204020204" pitchFamily="34" charset="-122"/>
              </a:rPr>
              <a:t>: </a:t>
            </a:r>
            <a:r>
              <a:rPr lang="zh-CN" altLang="en-US" sz="1200" dirty="0">
                <a:solidFill>
                  <a:srgbClr val="00B0F0"/>
                </a:solidFill>
                <a:latin typeface="微软雅黑" panose="020B0503020204020204" pitchFamily="34" charset="-122"/>
                <a:ea typeface="微软雅黑" panose="020B0503020204020204" pitchFamily="34" charset="-122"/>
              </a:rPr>
              <a:t>没有其它路径了。</a:t>
            </a:r>
            <a:endParaRPr lang="en-US" sz="1200" dirty="0">
              <a:solidFill>
                <a:srgbClr val="00B0F0"/>
              </a:solidFill>
              <a:latin typeface="微软雅黑" panose="020B0503020204020204" pitchFamily="34" charset="-122"/>
              <a:ea typeface="微软雅黑" panose="020B0503020204020204" pitchFamily="34" charset="-122"/>
            </a:endParaRPr>
          </a:p>
        </p:txBody>
      </p:sp>
      <p:sp>
        <p:nvSpPr>
          <p:cNvPr id="44" name="Rounded Rectangular Callout 61">
            <a:extLst>
              <a:ext uri="{FF2B5EF4-FFF2-40B4-BE49-F238E27FC236}">
                <a16:creationId xmlns:a16="http://schemas.microsoft.com/office/drawing/2014/main" id="{8B793ED7-A5EE-AD38-D0BF-CBDFEE005C47}"/>
              </a:ext>
            </a:extLst>
          </p:cNvPr>
          <p:cNvSpPr/>
          <p:nvPr/>
        </p:nvSpPr>
        <p:spPr bwMode="auto">
          <a:xfrm>
            <a:off x="3832435" y="1756059"/>
            <a:ext cx="1109313" cy="284564"/>
          </a:xfrm>
          <a:prstGeom prst="wedgeRoundRectCallout">
            <a:avLst>
              <a:gd name="adj1" fmla="val 45783"/>
              <a:gd name="adj2" fmla="val 128770"/>
              <a:gd name="adj3" fmla="val 1666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defTabSz="822722" fontAlgn="base">
              <a:spcBef>
                <a:spcPct val="0"/>
              </a:spcBef>
              <a:spcAft>
                <a:spcPct val="0"/>
              </a:spcAft>
              <a:defRP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取反后的条件</a:t>
            </a:r>
            <a:endParaRPr 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Rectangle 44">
            <a:extLst>
              <a:ext uri="{FF2B5EF4-FFF2-40B4-BE49-F238E27FC236}">
                <a16:creationId xmlns:a16="http://schemas.microsoft.com/office/drawing/2014/main" id="{C441646A-BB9C-8672-63C5-5C9C868D0249}"/>
              </a:ext>
            </a:extLst>
          </p:cNvPr>
          <p:cNvSpPr/>
          <p:nvPr/>
        </p:nvSpPr>
        <p:spPr>
          <a:xfrm>
            <a:off x="3790708" y="4868468"/>
            <a:ext cx="5044518" cy="253916"/>
          </a:xfrm>
          <a:prstGeom prst="rect">
            <a:avLst/>
          </a:prstGeom>
          <a:solidFill>
            <a:schemeClr val="accent4">
              <a:lumMod val="20000"/>
              <a:lumOff val="80000"/>
            </a:schemeClr>
          </a:solidFill>
          <a:ln>
            <a:noFill/>
          </a:ln>
        </p:spPr>
        <p:txBody>
          <a:bodyPr wrap="square">
            <a:spAutoFit/>
          </a:bodyPr>
          <a:lstStyle/>
          <a:p>
            <a:r>
              <a:rPr lang="en-US" sz="1050" dirty="0" err="1">
                <a:solidFill>
                  <a:schemeClr val="tx1">
                    <a:lumMod val="85000"/>
                    <a:lumOff val="15000"/>
                  </a:schemeClr>
                </a:solidFill>
                <a:latin typeface="Helvetica Light"/>
              </a:rPr>
              <a:t>Godefroid</a:t>
            </a:r>
            <a:r>
              <a:rPr lang="en-US" sz="1050" dirty="0">
                <a:solidFill>
                  <a:schemeClr val="tx1">
                    <a:lumMod val="85000"/>
                    <a:lumOff val="15000"/>
                  </a:schemeClr>
                </a:solidFill>
                <a:latin typeface="Helvetica Light"/>
              </a:rPr>
              <a:t>, </a:t>
            </a:r>
            <a:r>
              <a:rPr lang="en-US" sz="1050" dirty="0" err="1">
                <a:solidFill>
                  <a:schemeClr val="tx1">
                    <a:lumMod val="85000"/>
                    <a:lumOff val="15000"/>
                  </a:schemeClr>
                </a:solidFill>
                <a:latin typeface="Helvetica Light"/>
              </a:rPr>
              <a:t>Klarlund</a:t>
            </a:r>
            <a:r>
              <a:rPr lang="en-US" sz="1050" dirty="0">
                <a:solidFill>
                  <a:schemeClr val="tx1">
                    <a:lumMod val="85000"/>
                    <a:lumOff val="15000"/>
                  </a:schemeClr>
                </a:solidFill>
                <a:latin typeface="Helvetica Light"/>
              </a:rPr>
              <a:t>, Sen. DART: directed automated random testing. </a:t>
            </a:r>
            <a:r>
              <a:rPr lang="en-US" altLang="zh-CN" sz="1050" dirty="0">
                <a:solidFill>
                  <a:schemeClr val="tx1">
                    <a:lumMod val="85000"/>
                    <a:lumOff val="15000"/>
                  </a:schemeClr>
                </a:solidFill>
                <a:latin typeface="Helvetica Light"/>
                <a:ea typeface="宋体" panose="02010600030101010101" pitchFamily="2" charset="-122"/>
              </a:rPr>
              <a:t>PLDI 2015</a:t>
            </a:r>
            <a:endParaRPr lang="en-US" sz="1050" dirty="0">
              <a:solidFill>
                <a:schemeClr val="tx1">
                  <a:lumMod val="85000"/>
                  <a:lumOff val="15000"/>
                </a:schemeClr>
              </a:solidFill>
              <a:latin typeface="Helvetica Light"/>
            </a:endParaRPr>
          </a:p>
        </p:txBody>
      </p:sp>
      <p:sp>
        <p:nvSpPr>
          <p:cNvPr id="12" name="文本框 11">
            <a:extLst>
              <a:ext uri="{FF2B5EF4-FFF2-40B4-BE49-F238E27FC236}">
                <a16:creationId xmlns:a16="http://schemas.microsoft.com/office/drawing/2014/main" id="{D405567D-7C50-D492-69F6-DDB27CFB78FB}"/>
              </a:ext>
            </a:extLst>
          </p:cNvPr>
          <p:cNvSpPr txBox="1"/>
          <p:nvPr/>
        </p:nvSpPr>
        <p:spPr>
          <a:xfrm>
            <a:off x="538040" y="828677"/>
            <a:ext cx="4002023" cy="307777"/>
          </a:xfrm>
          <a:prstGeom prst="rect">
            <a:avLst/>
          </a:prstGeom>
          <a:noFill/>
        </p:spPr>
        <p:txBody>
          <a:bodyPr wrap="square">
            <a:spAutoFit/>
          </a:bodyPr>
          <a:lstStyle/>
          <a:p>
            <a:r>
              <a:rPr lang="zh-CN" altLang="en-US" sz="1400" dirty="0">
                <a:solidFill>
                  <a:schemeClr val="accent5">
                    <a:lumMod val="75000"/>
                  </a:schemeClr>
                </a:solidFill>
              </a:rPr>
              <a:t>微软 Pex – White Box Test Generation for .NET</a:t>
            </a:r>
          </a:p>
        </p:txBody>
      </p:sp>
      <p:pic>
        <p:nvPicPr>
          <p:cNvPr id="30" name="图片 29">
            <a:extLst>
              <a:ext uri="{FF2B5EF4-FFF2-40B4-BE49-F238E27FC236}">
                <a16:creationId xmlns:a16="http://schemas.microsoft.com/office/drawing/2014/main" id="{3EB4F3F2-458E-398B-D085-1D2A0E695BCA}"/>
              </a:ext>
            </a:extLst>
          </p:cNvPr>
          <p:cNvPicPr>
            <a:picLocks noChangeAspect="1"/>
          </p:cNvPicPr>
          <p:nvPr/>
        </p:nvPicPr>
        <p:blipFill>
          <a:blip r:embed="rId4"/>
          <a:stretch>
            <a:fillRect/>
          </a:stretch>
        </p:blipFill>
        <p:spPr>
          <a:xfrm>
            <a:off x="3485995" y="3677161"/>
            <a:ext cx="894852" cy="894852"/>
          </a:xfrm>
          <a:prstGeom prst="rect">
            <a:avLst/>
          </a:prstGeom>
        </p:spPr>
      </p:pic>
      <p:sp>
        <p:nvSpPr>
          <p:cNvPr id="31" name="文本框 30">
            <a:extLst>
              <a:ext uri="{FF2B5EF4-FFF2-40B4-BE49-F238E27FC236}">
                <a16:creationId xmlns:a16="http://schemas.microsoft.com/office/drawing/2014/main" id="{CD49941F-7B9D-6CD1-D7AE-835EA45BC627}"/>
              </a:ext>
            </a:extLst>
          </p:cNvPr>
          <p:cNvSpPr txBox="1"/>
          <p:nvPr/>
        </p:nvSpPr>
        <p:spPr>
          <a:xfrm>
            <a:off x="3577141" y="4505465"/>
            <a:ext cx="800219" cy="276999"/>
          </a:xfrm>
          <a:prstGeom prst="rect">
            <a:avLst/>
          </a:prstGeom>
          <a:noFill/>
        </p:spPr>
        <p:txBody>
          <a:bodyPr wrap="none" rtlCol="0">
            <a:spAutoFit/>
          </a:bodyPr>
          <a:lstStyle/>
          <a:p>
            <a:r>
              <a:rPr kumimoji="1" lang="zh-CN" altLang="en-US" sz="1200" dirty="0">
                <a:solidFill>
                  <a:schemeClr val="accent5">
                    <a:lumMod val="75000"/>
                  </a:schemeClr>
                </a:solidFill>
                <a:latin typeface="Microsoft YaHei" panose="020B0503020204020204" pitchFamily="34" charset="-122"/>
                <a:ea typeface="Microsoft YaHei" panose="020B0503020204020204" pitchFamily="34" charset="-122"/>
              </a:rPr>
              <a:t>详见文章</a:t>
            </a:r>
          </a:p>
        </p:txBody>
      </p:sp>
    </p:spTree>
    <p:extLst>
      <p:ext uri="{BB962C8B-B14F-4D97-AF65-F5344CB8AC3E}">
        <p14:creationId xmlns:p14="http://schemas.microsoft.com/office/powerpoint/2010/main" val="246889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xit" presetSubtype="0" fill="hold" grpId="3"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4"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7"/>
                                        </p:tgtEl>
                                        <p:attrNameLst>
                                          <p:attrName>style.visibility</p:attrName>
                                        </p:attrNameLst>
                                      </p:cBhvr>
                                      <p:to>
                                        <p:strVal val="hidden"/>
                                      </p:to>
                                    </p:set>
                                  </p:childTnLst>
                                </p:cTn>
                              </p:par>
                              <p:par>
                                <p:cTn id="69" presetID="1" presetClass="exit" presetSubtype="0" fill="hold" grpId="5"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2"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4"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par>
                                <p:cTn id="81" presetID="1" presetClass="entr" presetSubtype="0" fill="hold" grpId="6"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par>
                                <p:cTn id="83" presetID="1" presetClass="exit" presetSubtype="0" fill="hold" grpId="3" nodeType="withEffect">
                                  <p:stCondLst>
                                    <p:cond delay="0"/>
                                  </p:stCondLst>
                                  <p:childTnLst>
                                    <p:set>
                                      <p:cBhvr>
                                        <p:cTn id="84" dur="1" fill="hold">
                                          <p:stCondLst>
                                            <p:cond delay="0"/>
                                          </p:stCondLst>
                                        </p:cTn>
                                        <p:tgtEl>
                                          <p:spTgt spid="27"/>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8"/>
                                        </p:tgtEl>
                                        <p:attrNameLst>
                                          <p:attrName>style.visibility</p:attrName>
                                        </p:attrNameLst>
                                      </p:cBhvr>
                                      <p:to>
                                        <p:strVal val="hidden"/>
                                      </p:to>
                                    </p:set>
                                  </p:childTnLst>
                                </p:cTn>
                              </p:par>
                              <p:par>
                                <p:cTn id="87" presetID="1" presetClass="exit" presetSubtype="0" fill="hold" grpId="5"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grpId="7" nodeType="withEffect">
                                  <p:stCondLst>
                                    <p:cond delay="0"/>
                                  </p:stCondLst>
                                  <p:childTnLst>
                                    <p:set>
                                      <p:cBhvr>
                                        <p:cTn id="90" dur="1" fill="hold">
                                          <p:stCondLst>
                                            <p:cond delay="0"/>
                                          </p:stCondLst>
                                        </p:cTn>
                                        <p:tgtEl>
                                          <p:spTgt spid="26"/>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44"/>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blinds(horizontal)">
                                      <p:cBhvr>
                                        <p:cTn id="105" dur="500"/>
                                        <p:tgtEl>
                                          <p:spTgt spid="47"/>
                                        </p:tgtEl>
                                      </p:cBhvr>
                                    </p:animEffect>
                                  </p:childTnLst>
                                </p:cTn>
                              </p:par>
                              <p:par>
                                <p:cTn id="106" presetID="3" presetClass="entr" presetSubtype="10" fill="hold" nodeType="with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blinds(horizontal)">
                                      <p:cBhvr>
                                        <p:cTn id="108" dur="500"/>
                                        <p:tgtEl>
                                          <p:spTgt spid="11"/>
                                        </p:tgtEl>
                                      </p:cBhvr>
                                    </p:animEffect>
                                  </p:childTnLst>
                                </p:cTn>
                              </p:par>
                              <p:par>
                                <p:cTn id="109" presetID="3" presetClass="entr" presetSubtype="10" fill="hold"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blinds(horizontal)">
                                      <p:cBhvr>
                                        <p:cTn id="111" dur="500"/>
                                        <p:tgtEl>
                                          <p:spTgt spid="33"/>
                                        </p:tgtEl>
                                      </p:cBhvr>
                                    </p:animEffect>
                                  </p:childTnLst>
                                </p:cTn>
                              </p:par>
                              <p:par>
                                <p:cTn id="112" presetID="3" presetClass="entr" presetSubtype="10" fill="hold"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blinds(horizontal)">
                                      <p:cBhvr>
                                        <p:cTn id="114" dur="500"/>
                                        <p:tgtEl>
                                          <p:spTgt spid="37"/>
                                        </p:tgtEl>
                                      </p:cBhvr>
                                    </p:animEffect>
                                  </p:childTnLst>
                                </p:cTn>
                              </p:par>
                              <p:par>
                                <p:cTn id="115" presetID="3" presetClass="entr" presetSubtype="10"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blinds(horizontal)">
                                      <p:cBhvr>
                                        <p:cTn id="117" dur="500"/>
                                        <p:tgtEl>
                                          <p:spTgt spid="38"/>
                                        </p:tgtEl>
                                      </p:cBhvr>
                                    </p:animEffect>
                                  </p:childTnLst>
                                </p:cTn>
                              </p:par>
                              <p:par>
                                <p:cTn id="118" presetID="3" presetClass="entr" presetSubtype="10" fill="hold" grpId="1"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blinds(horizontal)">
                                      <p:cBhvr>
                                        <p:cTn id="120" dur="500"/>
                                        <p:tgtEl>
                                          <p:spTgt spid="43"/>
                                        </p:tgtEl>
                                      </p:cBhvr>
                                    </p:animEffect>
                                  </p:childTnLst>
                                </p:cTn>
                              </p:par>
                              <p:par>
                                <p:cTn id="121" presetID="3" presetClass="entr" presetSubtype="10" fill="hold" grpId="2"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blinds(horizontal)">
                                      <p:cBhvr>
                                        <p:cTn id="123" dur="500"/>
                                        <p:tgtEl>
                                          <p:spTgt spid="44"/>
                                        </p:tgtEl>
                                      </p:cBhvr>
                                    </p:animEffect>
                                  </p:childTnLst>
                                </p:cTn>
                              </p:par>
                              <p:par>
                                <p:cTn id="124" presetID="3" presetClass="entr" presetSubtype="10"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blinds(horizontal)">
                                      <p:cBhvr>
                                        <p:cTn id="126" dur="500"/>
                                        <p:tgtEl>
                                          <p:spTgt spid="30"/>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blinds(horizontal)">
                                      <p:cBhvr>
                                        <p:cTn id="1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p:bldP spid="14" grpId="0"/>
      <p:bldP spid="15" grpId="0"/>
      <p:bldP spid="16" grpId="0"/>
      <p:bldP spid="17" grpId="0"/>
      <p:bldP spid="20" grpId="0" animBg="1"/>
      <p:bldP spid="21" grpId="0" animBg="1"/>
      <p:bldP spid="22" grpId="0" animBg="1"/>
      <p:bldP spid="23" grpId="0" animBg="1"/>
      <p:bldP spid="25" grpId="0" animBg="1"/>
      <p:bldP spid="25" grpId="1" animBg="1"/>
      <p:bldP spid="25" grpId="2" animBg="1"/>
      <p:bldP spid="25" grpId="3" animBg="1"/>
      <p:bldP spid="25" grpId="4" animBg="1"/>
      <p:bldP spid="25" grpId="5"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8" grpId="0" animBg="1"/>
      <p:bldP spid="28" grpId="1" animBg="1"/>
      <p:bldP spid="39" grpId="0"/>
      <p:bldP spid="43" grpId="1"/>
      <p:bldP spid="44" grpId="0" animBg="1"/>
      <p:bldP spid="44" grpId="1" animBg="1"/>
      <p:bldP spid="44" grpId="2" animBg="1"/>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70FA7-2FAC-5C9D-1971-ADB1226E840D}"/>
              </a:ext>
            </a:extLst>
          </p:cNvPr>
          <p:cNvSpPr>
            <a:spLocks noGrp="1"/>
          </p:cNvSpPr>
          <p:nvPr>
            <p:ph type="title"/>
          </p:nvPr>
        </p:nvSpPr>
        <p:spPr/>
        <p:txBody>
          <a:bodyPr/>
          <a:lstStyle/>
          <a:p>
            <a:r>
              <a:rPr kumimoji="1" lang="zh-CN" altLang="en-US" dirty="0"/>
              <a:t>值依赖分析</a:t>
            </a:r>
          </a:p>
        </p:txBody>
      </p:sp>
      <p:sp>
        <p:nvSpPr>
          <p:cNvPr id="3" name="内容占位符 2">
            <a:extLst>
              <a:ext uri="{FF2B5EF4-FFF2-40B4-BE49-F238E27FC236}">
                <a16:creationId xmlns:a16="http://schemas.microsoft.com/office/drawing/2014/main" id="{2CAE701A-E028-08B4-2939-22981B6F9898}"/>
              </a:ext>
            </a:extLst>
          </p:cNvPr>
          <p:cNvSpPr>
            <a:spLocks noGrp="1"/>
          </p:cNvSpPr>
          <p:nvPr>
            <p:ph idx="1"/>
          </p:nvPr>
        </p:nvSpPr>
        <p:spPr>
          <a:xfrm>
            <a:off x="638924" y="919449"/>
            <a:ext cx="3933076" cy="3714195"/>
          </a:xfrm>
        </p:spPr>
        <p:txBody>
          <a:bodyPr>
            <a:normAutofit/>
          </a:bodyPr>
          <a:lstStyle/>
          <a:p>
            <a:r>
              <a:rPr kumimoji="1" lang="zh-CN" altLang="en-US" sz="1800" dirty="0"/>
              <a:t>数据流分析中的定值</a:t>
            </a:r>
            <a:r>
              <a:rPr kumimoji="1" lang="en-US" altLang="zh-CN" sz="1800" dirty="0"/>
              <a:t>-</a:t>
            </a:r>
            <a:r>
              <a:rPr kumimoji="1" lang="zh-CN" altLang="en-US" sz="1800" dirty="0"/>
              <a:t>使用连接的依赖关系，并通过值依赖图来表现</a:t>
            </a:r>
            <a:endParaRPr kumimoji="1" lang="en-US" altLang="zh-CN" sz="1800" dirty="0"/>
          </a:p>
          <a:p>
            <a:r>
              <a:rPr kumimoji="1" lang="zh-CN" altLang="en-US" sz="1800" b="1" dirty="0"/>
              <a:t>值依赖图</a:t>
            </a:r>
            <a:r>
              <a:rPr kumimoji="1" lang="zh-CN" altLang="en-US" sz="1800" dirty="0"/>
              <a:t>（</a:t>
            </a:r>
            <a:r>
              <a:rPr kumimoji="1" lang="en" altLang="zh-CN" sz="1800" dirty="0"/>
              <a:t>Value Dependence Graph</a:t>
            </a:r>
            <a:r>
              <a:rPr kumimoji="1" lang="zh-CN" altLang="en-US" sz="1800" dirty="0"/>
              <a:t>，</a:t>
            </a:r>
            <a:r>
              <a:rPr kumimoji="1" lang="en" altLang="zh-CN" sz="1800" dirty="0"/>
              <a:t>VDG</a:t>
            </a:r>
            <a:r>
              <a:rPr kumimoji="1" lang="zh-CN" altLang="en" sz="1800" dirty="0"/>
              <a:t>）</a:t>
            </a:r>
            <a:r>
              <a:rPr kumimoji="1" lang="zh-CN" altLang="en-US" sz="1800" dirty="0"/>
              <a:t>是一种基于程序值依赖分析的、路径敏感的空指针解引用检测方法，通过结合数据流分析中的到达定值分析、区间分析及指向分析创建了值依赖分析图</a:t>
            </a:r>
            <a:endParaRPr kumimoji="1" lang="zh-CN" altLang="en-US" dirty="0"/>
          </a:p>
          <a:p>
            <a:endParaRPr kumimoji="1" lang="zh-CN" altLang="en-US" dirty="0"/>
          </a:p>
        </p:txBody>
      </p:sp>
      <p:pic>
        <p:nvPicPr>
          <p:cNvPr id="5" name="图片 4">
            <a:extLst>
              <a:ext uri="{FF2B5EF4-FFF2-40B4-BE49-F238E27FC236}">
                <a16:creationId xmlns:a16="http://schemas.microsoft.com/office/drawing/2014/main" id="{A03FFCF7-DCE0-FB40-CE74-065403AF1C31}"/>
              </a:ext>
            </a:extLst>
          </p:cNvPr>
          <p:cNvPicPr>
            <a:picLocks noChangeAspect="1"/>
          </p:cNvPicPr>
          <p:nvPr/>
        </p:nvPicPr>
        <p:blipFill>
          <a:blip r:embed="rId3"/>
          <a:stretch>
            <a:fillRect/>
          </a:stretch>
        </p:blipFill>
        <p:spPr>
          <a:xfrm>
            <a:off x="4891470" y="232540"/>
            <a:ext cx="4148541" cy="4318912"/>
          </a:xfrm>
          <a:prstGeom prst="rect">
            <a:avLst/>
          </a:prstGeom>
        </p:spPr>
      </p:pic>
      <p:sp>
        <p:nvSpPr>
          <p:cNvPr id="7" name="文本框 6">
            <a:extLst>
              <a:ext uri="{FF2B5EF4-FFF2-40B4-BE49-F238E27FC236}">
                <a16:creationId xmlns:a16="http://schemas.microsoft.com/office/drawing/2014/main" id="{9FE19AEC-5BCD-E3D7-612D-225BACCC1C31}"/>
              </a:ext>
            </a:extLst>
          </p:cNvPr>
          <p:cNvSpPr txBox="1"/>
          <p:nvPr/>
        </p:nvSpPr>
        <p:spPr>
          <a:xfrm>
            <a:off x="453989" y="4772460"/>
            <a:ext cx="6696824" cy="276999"/>
          </a:xfrm>
          <a:prstGeom prst="rect">
            <a:avLst/>
          </a:prstGeom>
          <a:solidFill>
            <a:schemeClr val="accent4">
              <a:lumMod val="20000"/>
              <a:lumOff val="80000"/>
            </a:schemeClr>
          </a:solidFill>
        </p:spPr>
        <p:txBody>
          <a:bodyPr wrap="square">
            <a:spAutoFit/>
          </a:bodyPr>
          <a:lstStyle/>
          <a:p>
            <a:r>
              <a:rPr lang="zh-CN" altLang="en-US" sz="1200" dirty="0"/>
              <a:t>Alan Christopher Lawrence ，Optimizing compilation with the value state dependence graph，</a:t>
            </a:r>
            <a:r>
              <a:rPr lang="en-US" altLang="zh-CN" sz="1200" dirty="0"/>
              <a:t>2007</a:t>
            </a:r>
            <a:endParaRPr lang="zh-CN" altLang="en-US" sz="1200" dirty="0"/>
          </a:p>
        </p:txBody>
      </p:sp>
    </p:spTree>
    <p:extLst>
      <p:ext uri="{BB962C8B-B14F-4D97-AF65-F5344CB8AC3E}">
        <p14:creationId xmlns:p14="http://schemas.microsoft.com/office/powerpoint/2010/main" val="3302510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51DE6-3DA7-0B53-CE30-6A39CC618A44}"/>
              </a:ext>
            </a:extLst>
          </p:cNvPr>
          <p:cNvSpPr>
            <a:spLocks noGrp="1"/>
          </p:cNvSpPr>
          <p:nvPr>
            <p:ph type="title"/>
          </p:nvPr>
        </p:nvSpPr>
        <p:spPr/>
        <p:txBody>
          <a:bodyPr>
            <a:normAutofit/>
          </a:bodyPr>
          <a:lstStyle/>
          <a:p>
            <a:r>
              <a:rPr kumimoji="1" lang="en" altLang="zh-CN" dirty="0"/>
              <a:t>SAST</a:t>
            </a:r>
            <a:r>
              <a:rPr lang="zh-CN" altLang="en-US" dirty="0"/>
              <a:t>：</a:t>
            </a:r>
            <a:r>
              <a:rPr kumimoji="1" lang="zh-CN" altLang="en-US" dirty="0"/>
              <a:t>静态应用程序安全测试</a:t>
            </a:r>
            <a:endParaRPr kumimoji="1" lang="zh-CN" altLang="en-US" sz="2000" b="0" dirty="0"/>
          </a:p>
        </p:txBody>
      </p:sp>
      <p:sp>
        <p:nvSpPr>
          <p:cNvPr id="3" name="内容占位符 2">
            <a:extLst>
              <a:ext uri="{FF2B5EF4-FFF2-40B4-BE49-F238E27FC236}">
                <a16:creationId xmlns:a16="http://schemas.microsoft.com/office/drawing/2014/main" id="{E8086AF1-8A62-1407-5327-7A9B1FEFD14C}"/>
              </a:ext>
            </a:extLst>
          </p:cNvPr>
          <p:cNvSpPr>
            <a:spLocks noGrp="1"/>
          </p:cNvSpPr>
          <p:nvPr>
            <p:ph idx="1"/>
          </p:nvPr>
        </p:nvSpPr>
        <p:spPr>
          <a:xfrm>
            <a:off x="545777" y="1157804"/>
            <a:ext cx="7886700" cy="3588858"/>
          </a:xfrm>
        </p:spPr>
        <p:txBody>
          <a:bodyPr>
            <a:noAutofit/>
          </a:bodyPr>
          <a:lstStyle/>
          <a:p>
            <a:pPr marL="457200" indent="-457200">
              <a:lnSpc>
                <a:spcPct val="120000"/>
              </a:lnSpc>
              <a:buFont typeface="+mj-ea"/>
              <a:buAutoNum type="circleNumDbPlain"/>
            </a:pPr>
            <a:r>
              <a:rPr kumimoji="1" lang="zh-CN" altLang="en-US" sz="1600" dirty="0"/>
              <a:t>通过调用语言的</a:t>
            </a:r>
            <a:r>
              <a:rPr kumimoji="1" lang="zh-CN" altLang="en-US" sz="1600" b="1" dirty="0"/>
              <a:t>编译器或解释器</a:t>
            </a:r>
            <a:r>
              <a:rPr kumimoji="1" lang="zh-CN" altLang="en-US" sz="1600" dirty="0"/>
              <a:t>把高级语言代码（如</a:t>
            </a:r>
            <a:r>
              <a:rPr kumimoji="1" lang="en" altLang="zh-CN" sz="1600" dirty="0"/>
              <a:t>JAVA</a:t>
            </a:r>
            <a:r>
              <a:rPr kumimoji="1" lang="zh-CN" altLang="en" sz="1600" dirty="0"/>
              <a:t>，</a:t>
            </a:r>
            <a:r>
              <a:rPr kumimoji="1" lang="en" altLang="zh-CN" sz="1600" dirty="0"/>
              <a:t>C/C++</a:t>
            </a:r>
            <a:r>
              <a:rPr kumimoji="1" lang="zh-CN" altLang="en-US" sz="1600" dirty="0"/>
              <a:t>源代码）转换成一种</a:t>
            </a:r>
            <a:r>
              <a:rPr kumimoji="1" lang="zh-CN" altLang="en-US" sz="1600" b="1" dirty="0"/>
              <a:t>中间代码</a:t>
            </a:r>
            <a:r>
              <a:rPr kumimoji="1" lang="zh-CN" altLang="en-US" sz="1600" dirty="0"/>
              <a:t>，将其源代码之间的调用关系、执行环境、上下文等分析清楚。</a:t>
            </a:r>
          </a:p>
          <a:p>
            <a:pPr marL="457200" indent="-457200">
              <a:lnSpc>
                <a:spcPct val="120000"/>
              </a:lnSpc>
              <a:buFont typeface="+mj-ea"/>
              <a:buAutoNum type="circleNumDbPlain"/>
            </a:pPr>
            <a:r>
              <a:rPr kumimoji="1" lang="zh-CN" altLang="en-US" sz="1600" b="1" dirty="0"/>
              <a:t>语义分析</a:t>
            </a:r>
            <a:r>
              <a:rPr kumimoji="1" lang="zh-CN" altLang="en-US" sz="1600" dirty="0"/>
              <a:t>：分析程序中不安全的函数、方法使用问题</a:t>
            </a:r>
          </a:p>
          <a:p>
            <a:pPr marL="457200" indent="-457200">
              <a:lnSpc>
                <a:spcPct val="120000"/>
              </a:lnSpc>
              <a:buFont typeface="+mj-ea"/>
              <a:buAutoNum type="circleNumDbPlain"/>
            </a:pPr>
            <a:r>
              <a:rPr kumimoji="1" lang="zh-CN" altLang="en-US" sz="1600" b="1" dirty="0"/>
              <a:t>数据流分析</a:t>
            </a:r>
            <a:r>
              <a:rPr kumimoji="1" lang="zh-CN" altLang="en-US" sz="1600" dirty="0"/>
              <a:t>：跟踪、记录并分析程序中的数据传递过程所产生的安全问题</a:t>
            </a:r>
          </a:p>
          <a:p>
            <a:pPr marL="457200" indent="-457200">
              <a:lnSpc>
                <a:spcPct val="120000"/>
              </a:lnSpc>
              <a:buFont typeface="+mj-ea"/>
              <a:buAutoNum type="circleNumDbPlain"/>
            </a:pPr>
            <a:r>
              <a:rPr kumimoji="1" lang="zh-CN" altLang="en-US" sz="1600" b="1" dirty="0"/>
              <a:t>控制流分析</a:t>
            </a:r>
            <a:r>
              <a:rPr kumimoji="1" lang="zh-CN" altLang="en-US" sz="1600" dirty="0"/>
              <a:t>：分析程序特定时间、状态下执行操作指令的安全问题</a:t>
            </a:r>
          </a:p>
          <a:p>
            <a:pPr marL="457200" indent="-457200">
              <a:lnSpc>
                <a:spcPct val="120000"/>
              </a:lnSpc>
              <a:buFont typeface="+mj-ea"/>
              <a:buAutoNum type="circleNumDbPlain"/>
            </a:pPr>
            <a:r>
              <a:rPr kumimoji="1" lang="zh-CN" altLang="en-US" sz="1600" b="1" dirty="0"/>
              <a:t>配置分析</a:t>
            </a:r>
            <a:r>
              <a:rPr kumimoji="1" lang="zh-CN" altLang="en-US" sz="1600" dirty="0"/>
              <a:t>：分析项目配置文件中的敏感信息和配置缺失的安全问题</a:t>
            </a:r>
          </a:p>
          <a:p>
            <a:pPr marL="457200" indent="-457200">
              <a:lnSpc>
                <a:spcPct val="120000"/>
              </a:lnSpc>
              <a:buFont typeface="+mj-ea"/>
              <a:buAutoNum type="circleNumDbPlain"/>
            </a:pPr>
            <a:r>
              <a:rPr kumimoji="1" lang="zh-CN" altLang="en-US" sz="1600" b="1" dirty="0"/>
              <a:t>结构分析</a:t>
            </a:r>
            <a:r>
              <a:rPr kumimoji="1" lang="zh-CN" altLang="en-US" sz="1600" dirty="0"/>
              <a:t>：分析程序上下文环境、结构中的安全问题</a:t>
            </a:r>
          </a:p>
          <a:p>
            <a:pPr marL="457200" indent="-457200">
              <a:lnSpc>
                <a:spcPct val="120000"/>
              </a:lnSpc>
              <a:buFont typeface="+mj-ea"/>
              <a:buAutoNum type="circleNumDbPlain"/>
            </a:pPr>
            <a:r>
              <a:rPr kumimoji="1" lang="zh-CN" altLang="en-US" sz="1600" dirty="0"/>
              <a:t>结合多种分析结果，匹配所有规则库中的漏洞特征以发现漏洞</a:t>
            </a:r>
          </a:p>
          <a:p>
            <a:pPr marL="457200" indent="-457200">
              <a:lnSpc>
                <a:spcPct val="120000"/>
              </a:lnSpc>
              <a:buFont typeface="+mj-ea"/>
              <a:buAutoNum type="circleNumDbPlain"/>
            </a:pPr>
            <a:r>
              <a:rPr kumimoji="1" lang="zh-CN" altLang="en-US" sz="1600" dirty="0"/>
              <a:t>形成包含漏洞信息的检测报告，包括漏洞的具体代码行数以及漏洞修复的建议</a:t>
            </a:r>
          </a:p>
          <a:p>
            <a:pPr>
              <a:lnSpc>
                <a:spcPct val="120000"/>
              </a:lnSpc>
            </a:pPr>
            <a:endParaRPr kumimoji="1" lang="zh-CN" altLang="en-US" sz="1600" dirty="0"/>
          </a:p>
        </p:txBody>
      </p:sp>
      <p:sp>
        <p:nvSpPr>
          <p:cNvPr id="4" name="文本框 3">
            <a:extLst>
              <a:ext uri="{FF2B5EF4-FFF2-40B4-BE49-F238E27FC236}">
                <a16:creationId xmlns:a16="http://schemas.microsoft.com/office/drawing/2014/main" id="{5300D953-B531-2437-BF2D-9509E33EAB36}"/>
              </a:ext>
            </a:extLst>
          </p:cNvPr>
          <p:cNvSpPr txBox="1"/>
          <p:nvPr/>
        </p:nvSpPr>
        <p:spPr>
          <a:xfrm>
            <a:off x="653931" y="648673"/>
            <a:ext cx="4640826" cy="369332"/>
          </a:xfrm>
          <a:prstGeom prst="rect">
            <a:avLst/>
          </a:prstGeom>
          <a:noFill/>
        </p:spPr>
        <p:txBody>
          <a:bodyPr wrap="square">
            <a:spAutoFit/>
          </a:bodyPr>
          <a:lstStyle/>
          <a:p>
            <a:r>
              <a:rPr kumimoji="1" lang="en" altLang="zh-CN" dirty="0">
                <a:solidFill>
                  <a:srgbClr val="00B0F0"/>
                </a:solidFill>
              </a:rPr>
              <a:t>Static Application Security Testing</a:t>
            </a:r>
            <a:endParaRPr lang="zh-CN" altLang="en-US" dirty="0">
              <a:solidFill>
                <a:srgbClr val="00B0F0"/>
              </a:solidFill>
            </a:endParaRPr>
          </a:p>
        </p:txBody>
      </p:sp>
    </p:spTree>
    <p:extLst>
      <p:ext uri="{BB962C8B-B14F-4D97-AF65-F5344CB8AC3E}">
        <p14:creationId xmlns:p14="http://schemas.microsoft.com/office/powerpoint/2010/main" val="1390096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6DCFF-DA8A-75FF-7B22-E3CA28C993FC}"/>
              </a:ext>
            </a:extLst>
          </p:cNvPr>
          <p:cNvSpPr>
            <a:spLocks noGrp="1"/>
          </p:cNvSpPr>
          <p:nvPr>
            <p:ph type="title"/>
          </p:nvPr>
        </p:nvSpPr>
        <p:spPr/>
        <p:txBody>
          <a:bodyPr/>
          <a:lstStyle/>
          <a:p>
            <a:r>
              <a:rPr kumimoji="1" lang="en" altLang="zh-CN" dirty="0"/>
              <a:t>SAST</a:t>
            </a:r>
            <a:r>
              <a:rPr kumimoji="1" lang="zh-CN" altLang="en-US" dirty="0"/>
              <a:t> </a:t>
            </a:r>
            <a:r>
              <a:rPr lang="zh-CN" altLang="en-US" dirty="0"/>
              <a:t>工具分类</a:t>
            </a:r>
            <a:endParaRPr kumimoji="1" lang="zh-CN" altLang="en-US" dirty="0"/>
          </a:p>
        </p:txBody>
      </p:sp>
      <p:sp>
        <p:nvSpPr>
          <p:cNvPr id="3" name="内容占位符 2">
            <a:extLst>
              <a:ext uri="{FF2B5EF4-FFF2-40B4-BE49-F238E27FC236}">
                <a16:creationId xmlns:a16="http://schemas.microsoft.com/office/drawing/2014/main" id="{A54A6B09-50E5-50A1-846A-0F65C8966EA1}"/>
              </a:ext>
            </a:extLst>
          </p:cNvPr>
          <p:cNvSpPr>
            <a:spLocks noGrp="1"/>
          </p:cNvSpPr>
          <p:nvPr>
            <p:ph idx="1"/>
          </p:nvPr>
        </p:nvSpPr>
        <p:spPr>
          <a:xfrm>
            <a:off x="584712" y="1020526"/>
            <a:ext cx="7974576" cy="2455529"/>
          </a:xfrm>
        </p:spPr>
        <p:txBody>
          <a:bodyPr>
            <a:normAutofit/>
          </a:bodyPr>
          <a:lstStyle/>
          <a:p>
            <a:r>
              <a:rPr kumimoji="1" lang="zh-CN" altLang="en-US" dirty="0"/>
              <a:t>正则匹配：如 </a:t>
            </a:r>
            <a:r>
              <a:rPr kumimoji="1" lang="en" altLang="zh-CN" dirty="0"/>
              <a:t>Cobra</a:t>
            </a:r>
            <a:r>
              <a:rPr kumimoji="1" lang="zh-CN" altLang="en-US" dirty="0"/>
              <a:t>、</a:t>
            </a:r>
            <a:r>
              <a:rPr kumimoji="1" lang="en" altLang="zh-CN" dirty="0"/>
              <a:t>Raptor</a:t>
            </a:r>
            <a:r>
              <a:rPr kumimoji="1" lang="zh-CN" altLang="en" dirty="0"/>
              <a:t>；</a:t>
            </a:r>
          </a:p>
          <a:p>
            <a:r>
              <a:rPr kumimoji="1" lang="zh-CN" altLang="en-US" dirty="0"/>
              <a:t>基于语法树：如 </a:t>
            </a:r>
            <a:r>
              <a:rPr kumimoji="1" lang="en" altLang="zh-CN" dirty="0"/>
              <a:t>P3C</a:t>
            </a:r>
            <a:r>
              <a:rPr kumimoji="1" lang="zh-CN" altLang="en-US" dirty="0"/>
              <a:t>、</a:t>
            </a:r>
            <a:r>
              <a:rPr kumimoji="1" lang="en" altLang="zh-CN" dirty="0"/>
              <a:t>Fireline</a:t>
            </a:r>
            <a:r>
              <a:rPr kumimoji="1" lang="zh-CN" altLang="en" dirty="0"/>
              <a:t>；</a:t>
            </a:r>
          </a:p>
          <a:p>
            <a:r>
              <a:rPr kumimoji="1" lang="en" altLang="zh-CN" dirty="0"/>
              <a:t>Java</a:t>
            </a:r>
            <a:r>
              <a:rPr kumimoji="1" lang="zh-CN" altLang="en-US" dirty="0"/>
              <a:t>语言可基于</a:t>
            </a:r>
            <a:r>
              <a:rPr kumimoji="1" lang="en" altLang="zh-CN" dirty="0"/>
              <a:t>class</a:t>
            </a:r>
            <a:r>
              <a:rPr kumimoji="1" lang="zh-CN" altLang="en-US" dirty="0"/>
              <a:t>文件：如 </a:t>
            </a:r>
            <a:r>
              <a:rPr kumimoji="1" lang="en" altLang="zh-CN" dirty="0" err="1"/>
              <a:t>FindBugs</a:t>
            </a:r>
            <a:endParaRPr kumimoji="1" lang="zh-CN" altLang="en" dirty="0"/>
          </a:p>
          <a:p>
            <a:r>
              <a:rPr kumimoji="1" lang="zh-CN" altLang="en-US" dirty="0"/>
              <a:t>基于控制流、数据流、函数调用关系等：多数商业</a:t>
            </a:r>
            <a:r>
              <a:rPr kumimoji="1" lang="en" altLang="zh-CN" dirty="0"/>
              <a:t>SAST</a:t>
            </a:r>
            <a:r>
              <a:rPr kumimoji="1" lang="zh-CN" altLang="en" dirty="0"/>
              <a:t>工具</a:t>
            </a:r>
            <a:endParaRPr kumimoji="1" lang="zh-CN" altLang="en-US" dirty="0"/>
          </a:p>
        </p:txBody>
      </p:sp>
      <p:sp>
        <p:nvSpPr>
          <p:cNvPr id="5" name="文本框 4">
            <a:extLst>
              <a:ext uri="{FF2B5EF4-FFF2-40B4-BE49-F238E27FC236}">
                <a16:creationId xmlns:a16="http://schemas.microsoft.com/office/drawing/2014/main" id="{7E845B5E-17C6-4FCF-C040-8CF6E8AD1CFC}"/>
              </a:ext>
            </a:extLst>
          </p:cNvPr>
          <p:cNvSpPr txBox="1"/>
          <p:nvPr/>
        </p:nvSpPr>
        <p:spPr>
          <a:xfrm>
            <a:off x="584712" y="3799808"/>
            <a:ext cx="7594584" cy="646331"/>
          </a:xfrm>
          <a:prstGeom prst="rect">
            <a:avLst/>
          </a:prstGeom>
          <a:noFill/>
        </p:spPr>
        <p:txBody>
          <a:bodyPr wrap="square">
            <a:spAutoFit/>
          </a:bodyPr>
          <a:lstStyle/>
          <a:p>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SMT</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求解器也被集成到一些大型工具中</a:t>
            </a:r>
            <a:r>
              <a:rPr lang="zh-CN" altLang="en-US" dirty="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如</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HOL/Isabelle</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ESC/Java2</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ACL2</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UCLID</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BLAST</a:t>
            </a:r>
            <a:r>
              <a:rPr lang="zh-CN" altLang="e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a:t>
            </a:r>
            <a:r>
              <a:rPr lang="en" altLang="zh-CN" b="0" i="0" dirty="0" err="1">
                <a:solidFill>
                  <a:schemeClr val="tx1">
                    <a:lumMod val="50000"/>
                    <a:lumOff val="50000"/>
                  </a:schemeClr>
                </a:solidFill>
                <a:effectLst/>
                <a:latin typeface="Microsoft YaHei" panose="020B0503020204020204" pitchFamily="34" charset="-122"/>
                <a:ea typeface="Microsoft YaHei" panose="020B0503020204020204" pitchFamily="34" charset="-122"/>
              </a:rPr>
              <a:t>ureka,CUTE</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和</a:t>
            </a:r>
            <a:r>
              <a:rPr lang="en" altLang="zh-CN"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PEX</a:t>
            </a:r>
            <a:r>
              <a:rPr lang="zh-CN" altLang="en-US"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等</a:t>
            </a:r>
            <a:endParaRPr lang="zh-CN" alt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14195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D1F79-F593-5608-6AB3-F9372DCECCA8}"/>
              </a:ext>
            </a:extLst>
          </p:cNvPr>
          <p:cNvSpPr>
            <a:spLocks noGrp="1"/>
          </p:cNvSpPr>
          <p:nvPr>
            <p:ph type="title"/>
          </p:nvPr>
        </p:nvSpPr>
        <p:spPr/>
        <p:txBody>
          <a:bodyPr/>
          <a:lstStyle/>
          <a:p>
            <a:r>
              <a:rPr kumimoji="1" lang="en-US" altLang="zh-CN" dirty="0"/>
              <a:t>DAST</a:t>
            </a:r>
            <a:endParaRPr kumimoji="1" lang="zh-CN" altLang="en-US" dirty="0"/>
          </a:p>
        </p:txBody>
      </p:sp>
      <p:pic>
        <p:nvPicPr>
          <p:cNvPr id="4098" name="Picture 2">
            <a:extLst>
              <a:ext uri="{FF2B5EF4-FFF2-40B4-BE49-F238E27FC236}">
                <a16:creationId xmlns:a16="http://schemas.microsoft.com/office/drawing/2014/main" id="{E270E53E-BC8E-B397-EEBB-B5E32AAD2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7631"/>
            <a:ext cx="9144000" cy="240823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8226A6B-7FBA-34C8-A8B3-FAA9C4403356}"/>
              </a:ext>
            </a:extLst>
          </p:cNvPr>
          <p:cNvSpPr txBox="1"/>
          <p:nvPr/>
        </p:nvSpPr>
        <p:spPr>
          <a:xfrm>
            <a:off x="545777" y="648673"/>
            <a:ext cx="4640826" cy="369332"/>
          </a:xfrm>
          <a:prstGeom prst="rect">
            <a:avLst/>
          </a:prstGeom>
          <a:noFill/>
        </p:spPr>
        <p:txBody>
          <a:bodyPr wrap="square">
            <a:spAutoFit/>
          </a:bodyPr>
          <a:lstStyle/>
          <a:p>
            <a:r>
              <a:rPr kumimoji="1" lang="en" altLang="zh-CN" dirty="0">
                <a:solidFill>
                  <a:srgbClr val="00B0F0"/>
                </a:solidFill>
              </a:rPr>
              <a:t>Static Application Security Testing</a:t>
            </a:r>
            <a:endParaRPr lang="zh-CN" altLang="en-US" dirty="0">
              <a:solidFill>
                <a:srgbClr val="00B0F0"/>
              </a:solidFill>
            </a:endParaRPr>
          </a:p>
        </p:txBody>
      </p:sp>
    </p:spTree>
    <p:extLst>
      <p:ext uri="{BB962C8B-B14F-4D97-AF65-F5344CB8AC3E}">
        <p14:creationId xmlns:p14="http://schemas.microsoft.com/office/powerpoint/2010/main" val="241644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D935B-431E-CADE-CA3D-AD68F1744F4F}"/>
              </a:ext>
            </a:extLst>
          </p:cNvPr>
          <p:cNvSpPr>
            <a:spLocks noGrp="1"/>
          </p:cNvSpPr>
          <p:nvPr>
            <p:ph type="title"/>
          </p:nvPr>
        </p:nvSpPr>
        <p:spPr/>
        <p:txBody>
          <a:bodyPr/>
          <a:lstStyle/>
          <a:p>
            <a:r>
              <a:rPr kumimoji="1" lang="en-US" altLang="zh-CN" dirty="0"/>
              <a:t>DAST</a:t>
            </a:r>
            <a:r>
              <a:rPr kumimoji="1" lang="zh-CN" altLang="en-US" dirty="0"/>
              <a:t>、</a:t>
            </a:r>
            <a:r>
              <a:rPr kumimoji="1" lang="en-US" altLang="zh-CN" dirty="0"/>
              <a:t>SAST&amp;IAST</a:t>
            </a:r>
            <a:endParaRPr kumimoji="1" lang="zh-CN" altLang="en-US" dirty="0"/>
          </a:p>
        </p:txBody>
      </p:sp>
      <p:pic>
        <p:nvPicPr>
          <p:cNvPr id="6146" name="Picture 2">
            <a:extLst>
              <a:ext uri="{FF2B5EF4-FFF2-40B4-BE49-F238E27FC236}">
                <a16:creationId xmlns:a16="http://schemas.microsoft.com/office/drawing/2014/main" id="{E794CD60-4DF4-6DDF-240D-668E5EF3A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33340"/>
            <a:ext cx="6969934" cy="418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22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charset="-122"/>
                <a:ea typeface="微软雅黑" panose="020B0503020204020204" charset="-122"/>
              </a:rPr>
              <a:t>单元</a:t>
            </a:r>
            <a:r>
              <a:rPr lang="zh-CN" altLang="zh-CN" sz="4500" b="1" dirty="0">
                <a:ln w="19050">
                  <a:noFill/>
                </a:ln>
                <a:solidFill>
                  <a:srgbClr val="FFFFFF"/>
                </a:solidFill>
                <a:latin typeface="微软雅黑" panose="020B0503020204020204" charset="-122"/>
                <a:ea typeface="微软雅黑" panose="020B0503020204020204" charset="-122"/>
              </a:rPr>
              <a:t>测试</a:t>
            </a:r>
            <a:endParaRPr lang="zh-CN" altLang="en-US" sz="4500" b="1" dirty="0">
              <a:ln w="19050">
                <a:noFill/>
              </a:ln>
              <a:solidFill>
                <a:srgbClr val="FFFFFF"/>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16B84B81-CA86-9164-97C3-DD612E043F99}"/>
              </a:ext>
            </a:extLst>
          </p:cNvPr>
          <p:cNvSpPr txBox="1"/>
          <p:nvPr/>
        </p:nvSpPr>
        <p:spPr>
          <a:xfrm>
            <a:off x="3485617" y="3074403"/>
            <a:ext cx="2646878" cy="461665"/>
          </a:xfrm>
          <a:prstGeom prst="rect">
            <a:avLst/>
          </a:prstGeom>
          <a:noFill/>
        </p:spPr>
        <p:txBody>
          <a:bodyPr wrap="none" rtlCol="0">
            <a:spAutoFit/>
          </a:bodyPr>
          <a:lstStyle/>
          <a:p>
            <a:r>
              <a:rPr kumimoji="1" lang="zh-CN" altLang="en-US" sz="2400" dirty="0">
                <a:solidFill>
                  <a:srgbClr val="00B0F0"/>
                </a:solidFill>
                <a:latin typeface="Microsoft YaHei" panose="020B0503020204020204" pitchFamily="34" charset="-122"/>
                <a:ea typeface="Microsoft YaHei" panose="020B0503020204020204" pitchFamily="34" charset="-122"/>
              </a:rPr>
              <a:t>原理、框架与工具</a:t>
            </a:r>
          </a:p>
        </p:txBody>
      </p:sp>
    </p:spTree>
    <p:extLst>
      <p:ext uri="{BB962C8B-B14F-4D97-AF65-F5344CB8AC3E}">
        <p14:creationId xmlns:p14="http://schemas.microsoft.com/office/powerpoint/2010/main" val="2984625900"/>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0120" y="1045902"/>
            <a:ext cx="4602307" cy="2712720"/>
          </a:xfrm>
        </p:spPr>
        <p:txBody>
          <a:bodyPr>
            <a:noAutofit/>
          </a:bodyPr>
          <a:lstStyle/>
          <a:p>
            <a:pPr marL="457200" indent="-457200">
              <a:buFont typeface="+mj-ea"/>
              <a:buAutoNum type="circleNumDbPlain"/>
            </a:pPr>
            <a:r>
              <a:rPr lang="zh-CN" altLang="en-US" sz="2000" dirty="0"/>
              <a:t>自动化测试的内涵与原理</a:t>
            </a:r>
          </a:p>
          <a:p>
            <a:pPr marL="457200" indent="-457200">
              <a:buFont typeface="+mj-ea"/>
              <a:buAutoNum type="circleNumDbPlain"/>
            </a:pPr>
            <a:r>
              <a:rPr lang="zh-CN" altLang="en-US" sz="2000" dirty="0"/>
              <a:t>﻿数据驱动</a:t>
            </a:r>
            <a:r>
              <a:rPr lang="en-US" altLang="zh-CN" sz="2000" dirty="0"/>
              <a:t>/</a:t>
            </a:r>
            <a:r>
              <a:rPr lang="zh-CN" altLang="en-US" sz="2000" dirty="0"/>
              <a:t>关键字驱动脚本技术</a:t>
            </a:r>
          </a:p>
          <a:p>
            <a:pPr marL="457200" indent="-457200">
              <a:buFont typeface="+mj-ea"/>
              <a:buAutoNum type="circleNumDbPlain"/>
            </a:pPr>
            <a:r>
              <a:rPr lang="zh-CN" altLang="en-US" sz="2000" dirty="0"/>
              <a:t>﻿</a:t>
            </a:r>
            <a:r>
              <a:rPr lang="en-US" altLang="zh-CN" sz="2000" dirty="0" err="1"/>
              <a:t>xUnit</a:t>
            </a:r>
            <a:r>
              <a:rPr lang="zh-CN" altLang="en-US" sz="2000" dirty="0"/>
              <a:t> 测试框架</a:t>
            </a:r>
            <a:endParaRPr lang="en-US" altLang="zh-CN" sz="2000" dirty="0"/>
          </a:p>
          <a:p>
            <a:pPr marL="457200" indent="-457200">
              <a:buFont typeface="+mj-ea"/>
              <a:buAutoNum type="circleNumDbPlain"/>
            </a:pPr>
            <a:r>
              <a:rPr lang="en-US" altLang="zh-CN" sz="2000" dirty="0"/>
              <a:t>API</a:t>
            </a:r>
            <a:r>
              <a:rPr lang="zh-CN" altLang="en-US" sz="2000" dirty="0"/>
              <a:t>自动化测试框架</a:t>
            </a:r>
            <a:endParaRPr lang="en-US" altLang="zh-CN" sz="2000" dirty="0"/>
          </a:p>
          <a:p>
            <a:pPr marL="457200" indent="-457200">
              <a:buFont typeface="+mj-ea"/>
              <a:buAutoNum type="circleNumDbPlain"/>
            </a:pPr>
            <a:r>
              <a:rPr lang="en-US" altLang="zh-CN" sz="2000" dirty="0"/>
              <a:t>Web/</a:t>
            </a:r>
            <a:r>
              <a:rPr lang="zh-CN" altLang="en-US" sz="2000" dirty="0"/>
              <a:t>移动 </a:t>
            </a:r>
            <a:r>
              <a:rPr lang="en-US" altLang="zh-CN" sz="2000" dirty="0"/>
              <a:t>UI</a:t>
            </a:r>
            <a:r>
              <a:rPr lang="zh-CN" altLang="en-US" sz="2000" dirty="0"/>
              <a:t>自动化测试框架</a:t>
            </a: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2FA68-DC9F-5F63-3FD4-E147B77AB01C}"/>
              </a:ext>
            </a:extLst>
          </p:cNvPr>
          <p:cNvSpPr>
            <a:spLocks noGrp="1"/>
          </p:cNvSpPr>
          <p:nvPr>
            <p:ph type="title"/>
          </p:nvPr>
        </p:nvSpPr>
        <p:spPr/>
        <p:txBody>
          <a:bodyPr/>
          <a:lstStyle/>
          <a:p>
            <a:r>
              <a:rPr kumimoji="1" lang="zh-CN" altLang="en-US" dirty="0"/>
              <a:t>单元测试</a:t>
            </a:r>
          </a:p>
        </p:txBody>
      </p:sp>
      <p:pic>
        <p:nvPicPr>
          <p:cNvPr id="5" name="图片 4">
            <a:extLst>
              <a:ext uri="{FF2B5EF4-FFF2-40B4-BE49-F238E27FC236}">
                <a16:creationId xmlns:a16="http://schemas.microsoft.com/office/drawing/2014/main" id="{6AAF97B8-57DA-7BDA-E26B-5B0CFC3B106B}"/>
              </a:ext>
            </a:extLst>
          </p:cNvPr>
          <p:cNvPicPr>
            <a:picLocks noChangeAspect="1"/>
          </p:cNvPicPr>
          <p:nvPr/>
        </p:nvPicPr>
        <p:blipFill>
          <a:blip r:embed="rId2"/>
          <a:stretch>
            <a:fillRect/>
          </a:stretch>
        </p:blipFill>
        <p:spPr>
          <a:xfrm>
            <a:off x="2595557" y="-19492"/>
            <a:ext cx="4566168" cy="5162992"/>
          </a:xfrm>
          <a:prstGeom prst="rect">
            <a:avLst/>
          </a:prstGeom>
        </p:spPr>
      </p:pic>
      <p:sp>
        <p:nvSpPr>
          <p:cNvPr id="6" name="文本框 5">
            <a:extLst>
              <a:ext uri="{FF2B5EF4-FFF2-40B4-BE49-F238E27FC236}">
                <a16:creationId xmlns:a16="http://schemas.microsoft.com/office/drawing/2014/main" id="{FC0C03C7-B2BA-D157-1672-1AA4D70594FE}"/>
              </a:ext>
            </a:extLst>
          </p:cNvPr>
          <p:cNvSpPr txBox="1"/>
          <p:nvPr/>
        </p:nvSpPr>
        <p:spPr>
          <a:xfrm>
            <a:off x="545777" y="1895752"/>
            <a:ext cx="1963384" cy="874407"/>
          </a:xfrm>
          <a:prstGeom prst="rect">
            <a:avLst/>
          </a:prstGeom>
          <a:noFill/>
        </p:spPr>
        <p:txBody>
          <a:bodyPr wrap="square" rtlCol="0">
            <a:spAutoFit/>
          </a:bodyPr>
          <a:lstStyle/>
          <a:p>
            <a:pPr>
              <a:lnSpc>
                <a:spcPct val="150000"/>
              </a:lnSpc>
            </a:pPr>
            <a:r>
              <a:rPr kumimoji="1" lang="zh-CN" altLang="en-US" dirty="0">
                <a:solidFill>
                  <a:srgbClr val="00B0F0"/>
                </a:solidFill>
                <a:latin typeface="Microsoft YaHei" panose="020B0503020204020204" pitchFamily="34" charset="-122"/>
                <a:ea typeface="Microsoft YaHei" panose="020B0503020204020204" pitchFamily="34" charset="-122"/>
              </a:rPr>
              <a:t>如同代码实现，但有自己的结构</a:t>
            </a:r>
          </a:p>
        </p:txBody>
      </p:sp>
      <p:sp>
        <p:nvSpPr>
          <p:cNvPr id="7" name="文本框 6">
            <a:extLst>
              <a:ext uri="{FF2B5EF4-FFF2-40B4-BE49-F238E27FC236}">
                <a16:creationId xmlns:a16="http://schemas.microsoft.com/office/drawing/2014/main" id="{B864FCEF-1B00-A024-8C6F-5620FD3FB20D}"/>
              </a:ext>
            </a:extLst>
          </p:cNvPr>
          <p:cNvSpPr txBox="1"/>
          <p:nvPr/>
        </p:nvSpPr>
        <p:spPr>
          <a:xfrm>
            <a:off x="5920950" y="1566371"/>
            <a:ext cx="1963384" cy="458908"/>
          </a:xfrm>
          <a:prstGeom prst="rect">
            <a:avLst/>
          </a:prstGeom>
          <a:noFill/>
        </p:spPr>
        <p:txBody>
          <a:bodyPr wrap="square" rtlCol="0">
            <a:spAutoFit/>
          </a:bodyPr>
          <a:lstStyle/>
          <a:p>
            <a:pPr>
              <a:lnSpc>
                <a:spcPct val="150000"/>
              </a:lnSpc>
            </a:pPr>
            <a:r>
              <a:rPr kumimoji="1" lang="zh-CN" altLang="en-US" dirty="0">
                <a:solidFill>
                  <a:srgbClr val="00B0F0"/>
                </a:solidFill>
                <a:latin typeface="Microsoft YaHei" panose="020B0503020204020204" pitchFamily="34" charset="-122"/>
                <a:ea typeface="Microsoft YaHei" panose="020B0503020204020204" pitchFamily="34" charset="-122"/>
              </a:rPr>
              <a:t>初始化环境</a:t>
            </a:r>
          </a:p>
        </p:txBody>
      </p:sp>
      <p:sp>
        <p:nvSpPr>
          <p:cNvPr id="8" name="文本框 7">
            <a:extLst>
              <a:ext uri="{FF2B5EF4-FFF2-40B4-BE49-F238E27FC236}">
                <a16:creationId xmlns:a16="http://schemas.microsoft.com/office/drawing/2014/main" id="{A0687E52-34E6-C525-E92B-DFEAD2438FE2}"/>
              </a:ext>
            </a:extLst>
          </p:cNvPr>
          <p:cNvSpPr txBox="1"/>
          <p:nvPr/>
        </p:nvSpPr>
        <p:spPr>
          <a:xfrm>
            <a:off x="6034021" y="4186668"/>
            <a:ext cx="1214100" cy="458908"/>
          </a:xfrm>
          <a:prstGeom prst="rect">
            <a:avLst/>
          </a:prstGeom>
          <a:noFill/>
        </p:spPr>
        <p:txBody>
          <a:bodyPr wrap="square" rtlCol="0">
            <a:spAutoFit/>
          </a:bodyPr>
          <a:lstStyle/>
          <a:p>
            <a:pPr>
              <a:lnSpc>
                <a:spcPct val="150000"/>
              </a:lnSpc>
            </a:pPr>
            <a:r>
              <a:rPr kumimoji="1" lang="zh-CN" altLang="en-US" dirty="0">
                <a:solidFill>
                  <a:srgbClr val="00B0F0"/>
                </a:solidFill>
                <a:latin typeface="Microsoft YaHei" panose="020B0503020204020204" pitchFamily="34" charset="-122"/>
                <a:ea typeface="Microsoft YaHei" panose="020B0503020204020204" pitchFamily="34" charset="-122"/>
              </a:rPr>
              <a:t>环境清理</a:t>
            </a:r>
          </a:p>
        </p:txBody>
      </p:sp>
      <p:sp>
        <p:nvSpPr>
          <p:cNvPr id="9" name="文本框 8">
            <a:extLst>
              <a:ext uri="{FF2B5EF4-FFF2-40B4-BE49-F238E27FC236}">
                <a16:creationId xmlns:a16="http://schemas.microsoft.com/office/drawing/2014/main" id="{1AF8E293-3603-1024-3B60-FD0DCD2F8DC6}"/>
              </a:ext>
            </a:extLst>
          </p:cNvPr>
          <p:cNvSpPr txBox="1"/>
          <p:nvPr/>
        </p:nvSpPr>
        <p:spPr>
          <a:xfrm>
            <a:off x="5519320" y="2306722"/>
            <a:ext cx="1214100" cy="458908"/>
          </a:xfrm>
          <a:prstGeom prst="rect">
            <a:avLst/>
          </a:prstGeom>
          <a:noFill/>
        </p:spPr>
        <p:txBody>
          <a:bodyPr wrap="square" rtlCol="0">
            <a:spAutoFit/>
          </a:bodyPr>
          <a:lstStyle/>
          <a:p>
            <a:pPr>
              <a:lnSpc>
                <a:spcPct val="150000"/>
              </a:lnSpc>
            </a:pPr>
            <a:r>
              <a:rPr kumimoji="1" lang="zh-CN" altLang="en-US" dirty="0">
                <a:solidFill>
                  <a:srgbClr val="00B0F0"/>
                </a:solidFill>
                <a:latin typeface="Microsoft YaHei" panose="020B0503020204020204" pitchFamily="34" charset="-122"/>
                <a:ea typeface="Microsoft YaHei" panose="020B0503020204020204" pitchFamily="34" charset="-122"/>
              </a:rPr>
              <a:t>测试</a:t>
            </a:r>
          </a:p>
        </p:txBody>
      </p:sp>
      <p:sp>
        <p:nvSpPr>
          <p:cNvPr id="10" name="文本框 9">
            <a:extLst>
              <a:ext uri="{FF2B5EF4-FFF2-40B4-BE49-F238E27FC236}">
                <a16:creationId xmlns:a16="http://schemas.microsoft.com/office/drawing/2014/main" id="{4E22441E-3817-2C6A-3163-8C26AF7C466E}"/>
              </a:ext>
            </a:extLst>
          </p:cNvPr>
          <p:cNvSpPr txBox="1"/>
          <p:nvPr/>
        </p:nvSpPr>
        <p:spPr>
          <a:xfrm>
            <a:off x="6767397" y="3055045"/>
            <a:ext cx="1214100" cy="458908"/>
          </a:xfrm>
          <a:prstGeom prst="rect">
            <a:avLst/>
          </a:prstGeom>
          <a:noFill/>
        </p:spPr>
        <p:txBody>
          <a:bodyPr wrap="square" rtlCol="0">
            <a:spAutoFit/>
          </a:bodyPr>
          <a:lstStyle/>
          <a:p>
            <a:pPr>
              <a:lnSpc>
                <a:spcPct val="150000"/>
              </a:lnSpc>
            </a:pPr>
            <a:r>
              <a:rPr kumimoji="1" lang="zh-CN" altLang="en-US" dirty="0">
                <a:solidFill>
                  <a:srgbClr val="00B0F0"/>
                </a:solidFill>
                <a:latin typeface="Microsoft YaHei" panose="020B0503020204020204" pitchFamily="34" charset="-122"/>
                <a:ea typeface="Microsoft YaHei" panose="020B0503020204020204" pitchFamily="34" charset="-122"/>
              </a:rPr>
              <a:t>断言</a:t>
            </a:r>
          </a:p>
        </p:txBody>
      </p:sp>
      <p:cxnSp>
        <p:nvCxnSpPr>
          <p:cNvPr id="12" name="直线箭头连接符 11">
            <a:extLst>
              <a:ext uri="{FF2B5EF4-FFF2-40B4-BE49-F238E27FC236}">
                <a16:creationId xmlns:a16="http://schemas.microsoft.com/office/drawing/2014/main" id="{65BCBC8C-1C86-307F-74DA-6A7D1F7F6349}"/>
              </a:ext>
            </a:extLst>
          </p:cNvPr>
          <p:cNvCxnSpPr>
            <a:cxnSpLocks/>
          </p:cNvCxnSpPr>
          <p:nvPr/>
        </p:nvCxnSpPr>
        <p:spPr>
          <a:xfrm flipH="1">
            <a:off x="5004619" y="1895752"/>
            <a:ext cx="1029402"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4C3DA805-A289-D128-45DC-2B8E62782E07}"/>
              </a:ext>
            </a:extLst>
          </p:cNvPr>
          <p:cNvCxnSpPr>
            <a:cxnSpLocks/>
          </p:cNvCxnSpPr>
          <p:nvPr/>
        </p:nvCxnSpPr>
        <p:spPr>
          <a:xfrm flipH="1">
            <a:off x="3736258" y="2571750"/>
            <a:ext cx="1850063" cy="38776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5E90A938-ED50-4573-E2AB-9884C283F3DF}"/>
              </a:ext>
            </a:extLst>
          </p:cNvPr>
          <p:cNvCxnSpPr>
            <a:cxnSpLocks/>
          </p:cNvCxnSpPr>
          <p:nvPr/>
        </p:nvCxnSpPr>
        <p:spPr>
          <a:xfrm flipH="1">
            <a:off x="5737995" y="3336178"/>
            <a:ext cx="1029402"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B4641BF9-264E-3256-985A-463A3F9FE2AC}"/>
              </a:ext>
            </a:extLst>
          </p:cNvPr>
          <p:cNvCxnSpPr>
            <a:cxnSpLocks/>
            <a:stCxn id="8" idx="1"/>
          </p:cNvCxnSpPr>
          <p:nvPr/>
        </p:nvCxnSpPr>
        <p:spPr>
          <a:xfrm flipH="1" flipV="1">
            <a:off x="4572000" y="4083429"/>
            <a:ext cx="1462021" cy="332693"/>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43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73069-DA20-74DC-259F-8044A7D60E47}"/>
              </a:ext>
            </a:extLst>
          </p:cNvPr>
          <p:cNvSpPr>
            <a:spLocks noGrp="1"/>
          </p:cNvSpPr>
          <p:nvPr>
            <p:ph type="title"/>
          </p:nvPr>
        </p:nvSpPr>
        <p:spPr/>
        <p:txBody>
          <a:bodyPr/>
          <a:lstStyle/>
          <a:p>
            <a:r>
              <a:rPr kumimoji="1" lang="en-US" altLang="zh-CN" dirty="0" err="1"/>
              <a:t>xUnit</a:t>
            </a:r>
            <a:r>
              <a:rPr kumimoji="1" lang="zh-CN" altLang="en-US" dirty="0"/>
              <a:t>框架</a:t>
            </a:r>
          </a:p>
        </p:txBody>
      </p:sp>
      <p:pic>
        <p:nvPicPr>
          <p:cNvPr id="5" name="图片 4">
            <a:extLst>
              <a:ext uri="{FF2B5EF4-FFF2-40B4-BE49-F238E27FC236}">
                <a16:creationId xmlns:a16="http://schemas.microsoft.com/office/drawing/2014/main" id="{86610C77-3DFD-870E-4707-ED887EE7E6F2}"/>
              </a:ext>
            </a:extLst>
          </p:cNvPr>
          <p:cNvPicPr>
            <a:picLocks noChangeAspect="1"/>
          </p:cNvPicPr>
          <p:nvPr/>
        </p:nvPicPr>
        <p:blipFill>
          <a:blip r:embed="rId2"/>
          <a:stretch>
            <a:fillRect/>
          </a:stretch>
        </p:blipFill>
        <p:spPr>
          <a:xfrm>
            <a:off x="958850" y="768716"/>
            <a:ext cx="6849510" cy="3815984"/>
          </a:xfrm>
          <a:prstGeom prst="rect">
            <a:avLst/>
          </a:prstGeom>
        </p:spPr>
      </p:pic>
    </p:spTree>
    <p:extLst>
      <p:ext uri="{BB962C8B-B14F-4D97-AF65-F5344CB8AC3E}">
        <p14:creationId xmlns:p14="http://schemas.microsoft.com/office/powerpoint/2010/main" val="849458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5271" y="141698"/>
            <a:ext cx="6684451" cy="581698"/>
          </a:xfrm>
        </p:spPr>
        <p:txBody>
          <a:bodyPr>
            <a:normAutofit/>
          </a:bodyPr>
          <a:lstStyle/>
          <a:p>
            <a:r>
              <a:rPr lang="en-US" altLang="zh-CN" dirty="0">
                <a:latin typeface="Arial" pitchFamily="34" charset="0"/>
                <a:cs typeface="Arial" pitchFamily="34" charset="0"/>
              </a:rPr>
              <a:t>JUnit 4 </a:t>
            </a:r>
            <a:r>
              <a:rPr lang="zh-CN" altLang="en-US" dirty="0">
                <a:latin typeface="Arial" pitchFamily="34" charset="0"/>
                <a:cs typeface="Arial" pitchFamily="34" charset="0"/>
              </a:rPr>
              <a:t>工作原理</a:t>
            </a:r>
            <a:r>
              <a:rPr lang="en-US" altLang="zh-CN" dirty="0">
                <a:latin typeface="Arial" pitchFamily="34" charset="0"/>
                <a:cs typeface="Arial" pitchFamily="34" charset="0"/>
              </a:rPr>
              <a:t>/</a:t>
            </a:r>
            <a:r>
              <a:rPr lang="zh-CN" altLang="en-US" dirty="0">
                <a:latin typeface="Arial" pitchFamily="34" charset="0"/>
                <a:cs typeface="Arial" pitchFamily="34" charset="0"/>
              </a:rPr>
              <a:t>框架</a:t>
            </a:r>
          </a:p>
        </p:txBody>
      </p:sp>
      <p:pic>
        <p:nvPicPr>
          <p:cNvPr id="4" name="图片 3"/>
          <p:cNvPicPr/>
          <p:nvPr/>
        </p:nvPicPr>
        <p:blipFill>
          <a:blip r:embed="rId3">
            <a:clrChange>
              <a:clrFrom>
                <a:srgbClr val="FFFFFF"/>
              </a:clrFrom>
              <a:clrTo>
                <a:srgbClr val="FFFFFF">
                  <a:alpha val="0"/>
                </a:srgbClr>
              </a:clrTo>
            </a:clrChange>
          </a:blip>
          <a:stretch>
            <a:fillRect/>
          </a:stretch>
        </p:blipFill>
        <p:spPr>
          <a:xfrm>
            <a:off x="1799692" y="723396"/>
            <a:ext cx="5544616" cy="4227934"/>
          </a:xfrm>
          <a:prstGeom prst="rect">
            <a:avLst/>
          </a:prstGeom>
          <a:noFill/>
          <a:ln>
            <a:noFill/>
          </a:ln>
        </p:spPr>
      </p:pic>
    </p:spTree>
    <p:extLst>
      <p:ext uri="{BB962C8B-B14F-4D97-AF65-F5344CB8AC3E}">
        <p14:creationId xmlns:p14="http://schemas.microsoft.com/office/powerpoint/2010/main" val="2738468011"/>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9803E-0C0E-A5E3-FA51-FE0FFAE7684B}"/>
              </a:ext>
            </a:extLst>
          </p:cNvPr>
          <p:cNvSpPr>
            <a:spLocks noGrp="1"/>
          </p:cNvSpPr>
          <p:nvPr>
            <p:ph type="title"/>
          </p:nvPr>
        </p:nvSpPr>
        <p:spPr/>
        <p:txBody>
          <a:bodyPr/>
          <a:lstStyle/>
          <a:p>
            <a:r>
              <a:rPr kumimoji="1" lang="en-US" altLang="zh-CN" dirty="0"/>
              <a:t>JUnit 5</a:t>
            </a:r>
            <a:r>
              <a:rPr kumimoji="1" lang="zh-CN" altLang="en-US" dirty="0"/>
              <a:t>架构</a:t>
            </a:r>
          </a:p>
        </p:txBody>
      </p:sp>
      <p:pic>
        <p:nvPicPr>
          <p:cNvPr id="10242" name="Picture 2">
            <a:extLst>
              <a:ext uri="{FF2B5EF4-FFF2-40B4-BE49-F238E27FC236}">
                <a16:creationId xmlns:a16="http://schemas.microsoft.com/office/drawing/2014/main" id="{5DDB3CE7-0383-5107-1310-4F08778DC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757" y="833339"/>
            <a:ext cx="4398745" cy="378436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65D0083-8499-0C76-89C4-CA7D69E1861C}"/>
              </a:ext>
            </a:extLst>
          </p:cNvPr>
          <p:cNvSpPr txBox="1"/>
          <p:nvPr/>
        </p:nvSpPr>
        <p:spPr>
          <a:xfrm>
            <a:off x="318498" y="937792"/>
            <a:ext cx="3801438" cy="3760581"/>
          </a:xfrm>
          <a:prstGeom prst="rect">
            <a:avLst/>
          </a:prstGeom>
          <a:noFill/>
        </p:spPr>
        <p:txBody>
          <a:bodyPr wrap="square">
            <a:spAutoFit/>
          </a:bodyPr>
          <a:lstStyle/>
          <a:p>
            <a:r>
              <a:rPr lang="zh-CN" altLang="en-US" sz="1600" b="1" dirty="0">
                <a:solidFill>
                  <a:srgbClr val="0070C0"/>
                </a:solidFill>
                <a:latin typeface="Microsoft YaHei" panose="020B0503020204020204" pitchFamily="34" charset="-122"/>
                <a:ea typeface="Microsoft YaHei" panose="020B0503020204020204" pitchFamily="34" charset="-122"/>
              </a:rPr>
              <a:t>JUnit 5 = JUnit Platform + JUnit Jupiter + JUnit Vintage</a:t>
            </a: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rPr>
              <a:t>（复古）</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a:p>
            <a:endParaRPr lang="en-US" altLang="zh-CN" sz="1600" b="1" dirty="0">
              <a:latin typeface="Microsoft YaHei" panose="020B0503020204020204" pitchFamily="34" charset="-122"/>
              <a:ea typeface="Microsoft YaHei" panose="020B0503020204020204" pitchFamily="34" charset="-122"/>
            </a:endParaRPr>
          </a:p>
          <a:p>
            <a:pPr marL="285750" indent="-285750">
              <a:lnSpc>
                <a:spcPct val="12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JUnit </a:t>
            </a:r>
            <a:r>
              <a:rPr lang="zh-CN" altLang="en-US" sz="1600" b="1" dirty="0">
                <a:latin typeface="Microsoft YaHei" panose="020B0503020204020204" pitchFamily="34" charset="-122"/>
                <a:ea typeface="Microsoft YaHei" panose="020B0503020204020204" pitchFamily="34" charset="-122"/>
              </a:rPr>
              <a:t>Platform：</a:t>
            </a:r>
            <a:r>
              <a:rPr lang="zh-CN" altLang="en-US" sz="1600" dirty="0">
                <a:latin typeface="Microsoft YaHei" panose="020B0503020204020204" pitchFamily="34" charset="-122"/>
                <a:ea typeface="Microsoft YaHei" panose="020B0503020204020204" pitchFamily="34" charset="-122"/>
              </a:rPr>
              <a:t>基于JVM的执行测试的基础框架及其Test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Engine API、控制台启动器（</a:t>
            </a:r>
            <a:r>
              <a:rPr lang="en-US" altLang="zh-CN" sz="1600" dirty="0">
                <a:latin typeface="Microsoft YaHei" panose="020B0503020204020204" pitchFamily="34" charset="-122"/>
                <a:ea typeface="Microsoft YaHei" panose="020B0503020204020204" pitchFamily="34" charset="-122"/>
              </a:rPr>
              <a:t>CLI</a:t>
            </a:r>
            <a:r>
              <a:rPr lang="zh-CN" altLang="en-US" sz="1600" dirty="0">
                <a:latin typeface="Microsoft YaHei" panose="020B0503020204020204" pitchFamily="34" charset="-122"/>
                <a:ea typeface="Microsoft YaHei" panose="020B0503020204020204" pitchFamily="34" charset="-122"/>
              </a:rPr>
              <a:t>）、支持</a:t>
            </a:r>
            <a:r>
              <a:rPr lang="en-US" altLang="zh-CN" sz="1600" dirty="0">
                <a:latin typeface="Microsoft YaHei" panose="020B0503020204020204" pitchFamily="34" charset="-122"/>
                <a:ea typeface="Microsoft YaHei" panose="020B0503020204020204" pitchFamily="34" charset="-122"/>
              </a:rPr>
              <a:t>CI/CD</a:t>
            </a:r>
            <a:r>
              <a:rPr lang="zh-CN" altLang="en-US" sz="1600" dirty="0">
                <a:latin typeface="Microsoft YaHei" panose="020B0503020204020204" pitchFamily="34" charset="-122"/>
                <a:ea typeface="Microsoft YaHei" panose="020B0503020204020204" pitchFamily="34" charset="-122"/>
              </a:rPr>
              <a:t>、基于JUnit 4的Runner</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2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JUnit</a:t>
            </a:r>
            <a:r>
              <a:rPr lang="zh-CN" altLang="en-US" sz="1600" b="1" dirty="0">
                <a:latin typeface="Microsoft YaHei" panose="020B0503020204020204" pitchFamily="34" charset="-122"/>
                <a:ea typeface="Microsoft YaHei" panose="020B0503020204020204" pitchFamily="34" charset="-122"/>
              </a:rPr>
              <a:t> Jupiter：</a:t>
            </a:r>
            <a:r>
              <a:rPr lang="zh-CN" altLang="en-US" sz="1600" dirty="0">
                <a:latin typeface="Microsoft YaHei" panose="020B0503020204020204" pitchFamily="34" charset="-122"/>
                <a:ea typeface="Microsoft YaHei" panose="020B0503020204020204" pitchFamily="34" charset="-122"/>
              </a:rPr>
              <a:t>在JUnit 5中编写测试和扩展的新编程模型和扩展模型的组合，运行基于Jupiter的测试。</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2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JUnit </a:t>
            </a:r>
            <a:r>
              <a:rPr lang="zh-CN" altLang="en-US" sz="1600" b="1" dirty="0">
                <a:latin typeface="Microsoft YaHei" panose="020B0503020204020204" pitchFamily="34" charset="-122"/>
                <a:ea typeface="Microsoft YaHei" panose="020B0503020204020204" pitchFamily="34" charset="-122"/>
              </a:rPr>
              <a:t>Vintage：</a:t>
            </a:r>
            <a:r>
              <a:rPr lang="zh-CN" altLang="en-US" sz="1600" dirty="0">
                <a:latin typeface="Microsoft YaHei" panose="020B0503020204020204" pitchFamily="34" charset="-122"/>
                <a:ea typeface="Microsoft YaHei" panose="020B0503020204020204" pitchFamily="34" charset="-122"/>
              </a:rPr>
              <a:t>提供了TestEngine在平台上运行基于JUnit 3和JUnit 4的测试</a:t>
            </a:r>
          </a:p>
        </p:txBody>
      </p:sp>
      <p:sp>
        <p:nvSpPr>
          <p:cNvPr id="7" name="文本框 6">
            <a:extLst>
              <a:ext uri="{FF2B5EF4-FFF2-40B4-BE49-F238E27FC236}">
                <a16:creationId xmlns:a16="http://schemas.microsoft.com/office/drawing/2014/main" id="{92DF2351-0BF2-9FE3-A181-70A81384B3C0}"/>
              </a:ext>
            </a:extLst>
          </p:cNvPr>
          <p:cNvSpPr txBox="1"/>
          <p:nvPr/>
        </p:nvSpPr>
        <p:spPr>
          <a:xfrm>
            <a:off x="110275" y="4822239"/>
            <a:ext cx="3442221" cy="276999"/>
          </a:xfrm>
          <a:prstGeom prst="rect">
            <a:avLst/>
          </a:prstGeom>
          <a:noFill/>
        </p:spPr>
        <p:txBody>
          <a:bodyPr wrap="square">
            <a:spAutoFit/>
          </a:bodyPr>
          <a:lstStyle/>
          <a:p>
            <a:r>
              <a:rPr lang="zh-CN" altLang="en-US" sz="1200" dirty="0">
                <a:hlinkClick r:id="rId4"/>
              </a:rPr>
              <a:t>https://junit.org/junit5/docs/current/user-guide/</a:t>
            </a:r>
            <a:r>
              <a:rPr lang="zh-CN" altLang="en-US" sz="1200" dirty="0"/>
              <a:t> </a:t>
            </a:r>
          </a:p>
        </p:txBody>
      </p:sp>
    </p:spTree>
    <p:extLst>
      <p:ext uri="{BB962C8B-B14F-4D97-AF65-F5344CB8AC3E}">
        <p14:creationId xmlns:p14="http://schemas.microsoft.com/office/powerpoint/2010/main" val="236871252"/>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511233" y="244668"/>
            <a:ext cx="4697834" cy="628650"/>
          </a:xfrm>
        </p:spPr>
        <p:txBody>
          <a:bodyPr/>
          <a:lstStyle/>
          <a:p>
            <a:r>
              <a:rPr kumimoji="1" lang="en-US" altLang="zh-CN" dirty="0"/>
              <a:t>Mock</a:t>
            </a:r>
            <a:r>
              <a:rPr kumimoji="1" lang="zh-CN" altLang="en-US" dirty="0"/>
              <a:t>技术</a:t>
            </a:r>
            <a:endParaRPr lang="zh-CN" altLang="en-US" b="1" dirty="0"/>
          </a:p>
        </p:txBody>
      </p:sp>
      <p:pic>
        <p:nvPicPr>
          <p:cNvPr id="7" name="图片 6" descr="屏幕快照 2014-10-18 下午11.45.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764" y="885929"/>
            <a:ext cx="5472136" cy="3716718"/>
          </a:xfrm>
          <a:prstGeom prst="rect">
            <a:avLst/>
          </a:prstGeom>
        </p:spPr>
      </p:pic>
      <p:sp>
        <p:nvSpPr>
          <p:cNvPr id="3" name="矩形 2"/>
          <p:cNvSpPr/>
          <p:nvPr/>
        </p:nvSpPr>
        <p:spPr>
          <a:xfrm>
            <a:off x="4345976" y="2374956"/>
            <a:ext cx="1175322" cy="369332"/>
          </a:xfrm>
          <a:prstGeom prst="rect">
            <a:avLst/>
          </a:prstGeom>
        </p:spPr>
        <p:txBody>
          <a:bodyPr wrap="none">
            <a:spAutoFit/>
          </a:bodyPr>
          <a:lstStyle/>
          <a:p>
            <a:r>
              <a:rPr lang="en-US" altLang="zh-CN" baseline="30000" dirty="0"/>
              <a:t>round-trip test </a:t>
            </a:r>
            <a:endParaRPr lang="zh-CN" altLang="en-US" dirty="0"/>
          </a:p>
        </p:txBody>
      </p:sp>
      <p:sp>
        <p:nvSpPr>
          <p:cNvPr id="5" name="矩形 4"/>
          <p:cNvSpPr/>
          <p:nvPr/>
        </p:nvSpPr>
        <p:spPr>
          <a:xfrm>
            <a:off x="1323233" y="2890210"/>
            <a:ext cx="1188132" cy="553998"/>
          </a:xfrm>
          <a:prstGeom prst="rect">
            <a:avLst/>
          </a:prstGeom>
        </p:spPr>
        <p:txBody>
          <a:bodyPr wrap="square">
            <a:spAutoFit/>
          </a:bodyPr>
          <a:lstStyle/>
          <a:p>
            <a:pPr algn="ctr"/>
            <a:r>
              <a:rPr lang="en-US" altLang="zh-CN" sz="1500" i="0" dirty="0">
                <a:solidFill>
                  <a:srgbClr val="0000FF"/>
                </a:solidFill>
              </a:rPr>
              <a:t>Round-trip test </a:t>
            </a:r>
            <a:endParaRPr lang="zh-CN" altLang="en-US" sz="1500" i="0" dirty="0">
              <a:solidFill>
                <a:srgbClr val="0000FF"/>
              </a:solidFill>
            </a:endParaRPr>
          </a:p>
        </p:txBody>
      </p:sp>
      <p:sp>
        <p:nvSpPr>
          <p:cNvPr id="6" name="矩形 5"/>
          <p:cNvSpPr/>
          <p:nvPr/>
        </p:nvSpPr>
        <p:spPr>
          <a:xfrm>
            <a:off x="2108982" y="4045004"/>
            <a:ext cx="1502334" cy="553998"/>
          </a:xfrm>
          <a:prstGeom prst="rect">
            <a:avLst/>
          </a:prstGeom>
        </p:spPr>
        <p:txBody>
          <a:bodyPr wrap="none">
            <a:spAutoFit/>
          </a:bodyPr>
          <a:lstStyle/>
          <a:p>
            <a:pPr algn="ctr"/>
            <a:r>
              <a:rPr lang="en-US" altLang="zh-CN" sz="1500" i="0" dirty="0">
                <a:solidFill>
                  <a:srgbClr val="0000FF"/>
                </a:solidFill>
              </a:rPr>
              <a:t>Public interface</a:t>
            </a:r>
          </a:p>
          <a:p>
            <a:pPr algn="ctr"/>
            <a:r>
              <a:rPr lang="en-US" altLang="zh-CN" sz="1500" i="0" dirty="0">
                <a:solidFill>
                  <a:srgbClr val="0000FF"/>
                </a:solidFill>
              </a:rPr>
              <a:t> “front door”</a:t>
            </a:r>
            <a:endParaRPr lang="zh-CN" altLang="en-US" sz="1500" i="0" dirty="0">
              <a:solidFill>
                <a:srgbClr val="0000FF"/>
              </a:solidFill>
            </a:endParaRPr>
          </a:p>
        </p:txBody>
      </p:sp>
      <p:sp>
        <p:nvSpPr>
          <p:cNvPr id="10" name="矩形 9"/>
          <p:cNvSpPr/>
          <p:nvPr/>
        </p:nvSpPr>
        <p:spPr>
          <a:xfrm>
            <a:off x="6003753" y="3005626"/>
            <a:ext cx="1188132" cy="323165"/>
          </a:xfrm>
          <a:prstGeom prst="rect">
            <a:avLst/>
          </a:prstGeom>
        </p:spPr>
        <p:txBody>
          <a:bodyPr wrap="square">
            <a:spAutoFit/>
          </a:bodyPr>
          <a:lstStyle/>
          <a:p>
            <a:pPr algn="ctr"/>
            <a:r>
              <a:rPr lang="zh-CN" altLang="en-US" sz="1500" i="0" dirty="0">
                <a:solidFill>
                  <a:srgbClr val="FF6600"/>
                </a:solidFill>
              </a:rPr>
              <a:t>直接输入</a:t>
            </a:r>
          </a:p>
        </p:txBody>
      </p:sp>
      <p:sp>
        <p:nvSpPr>
          <p:cNvPr id="2" name="文本框 1">
            <a:extLst>
              <a:ext uri="{FF2B5EF4-FFF2-40B4-BE49-F238E27FC236}">
                <a16:creationId xmlns:a16="http://schemas.microsoft.com/office/drawing/2014/main" id="{79C98DA2-40ED-6781-966C-B5B94FA513B8}"/>
              </a:ext>
            </a:extLst>
          </p:cNvPr>
          <p:cNvSpPr txBox="1"/>
          <p:nvPr/>
        </p:nvSpPr>
        <p:spPr>
          <a:xfrm>
            <a:off x="3727038" y="4664924"/>
            <a:ext cx="3393077" cy="369332"/>
          </a:xfrm>
          <a:prstGeom prst="rect">
            <a:avLst/>
          </a:prstGeom>
          <a:noFill/>
        </p:spPr>
        <p:txBody>
          <a:bodyPr wrap="none" rtlCol="0">
            <a:spAutoFit/>
          </a:bodyPr>
          <a:lstStyle/>
          <a:p>
            <a:r>
              <a:rPr kumimoji="1" lang="en-US" altLang="zh-CN" i="0" dirty="0">
                <a:solidFill>
                  <a:schemeClr val="accent1">
                    <a:lumMod val="50000"/>
                  </a:schemeClr>
                </a:solidFill>
              </a:rPr>
              <a:t>DOC</a:t>
            </a:r>
            <a:r>
              <a:rPr kumimoji="1" lang="zh-CN" altLang="en-US" i="0" dirty="0">
                <a:solidFill>
                  <a:schemeClr val="accent1">
                    <a:lumMod val="50000"/>
                  </a:schemeClr>
                </a:solidFill>
              </a:rPr>
              <a:t>：</a:t>
            </a:r>
            <a:r>
              <a:rPr kumimoji="1" lang="en-US" altLang="zh-CN" i="0" dirty="0">
                <a:solidFill>
                  <a:schemeClr val="accent1">
                    <a:lumMod val="50000"/>
                  </a:schemeClr>
                </a:solidFill>
              </a:rPr>
              <a:t>Depend-on Component</a:t>
            </a:r>
            <a:endParaRPr kumimoji="1" lang="zh-CN" altLang="en-US" i="0" dirty="0">
              <a:solidFill>
                <a:schemeClr val="accent1">
                  <a:lumMod val="50000"/>
                </a:schemeClr>
              </a:solidFill>
            </a:endParaRPr>
          </a:p>
        </p:txBody>
      </p:sp>
      <p:sp>
        <p:nvSpPr>
          <p:cNvPr id="8" name="文本框 7">
            <a:extLst>
              <a:ext uri="{FF2B5EF4-FFF2-40B4-BE49-F238E27FC236}">
                <a16:creationId xmlns:a16="http://schemas.microsoft.com/office/drawing/2014/main" id="{D21F182F-F26E-207E-C9A3-C32A94FBB126}"/>
              </a:ext>
            </a:extLst>
          </p:cNvPr>
          <p:cNvSpPr txBox="1"/>
          <p:nvPr/>
        </p:nvSpPr>
        <p:spPr>
          <a:xfrm>
            <a:off x="904142" y="4677535"/>
            <a:ext cx="2822896" cy="369332"/>
          </a:xfrm>
          <a:prstGeom prst="rect">
            <a:avLst/>
          </a:prstGeom>
          <a:noFill/>
        </p:spPr>
        <p:txBody>
          <a:bodyPr wrap="none" rtlCol="0">
            <a:spAutoFit/>
          </a:bodyPr>
          <a:lstStyle/>
          <a:p>
            <a:r>
              <a:rPr kumimoji="1" lang="en-US" altLang="zh-CN" i="0" dirty="0">
                <a:solidFill>
                  <a:schemeClr val="accent1">
                    <a:lumMod val="50000"/>
                  </a:schemeClr>
                </a:solidFill>
              </a:rPr>
              <a:t>SUT</a:t>
            </a:r>
            <a:r>
              <a:rPr kumimoji="1" lang="zh-CN" altLang="en-US" i="0" dirty="0">
                <a:solidFill>
                  <a:schemeClr val="accent1">
                    <a:lumMod val="50000"/>
                  </a:schemeClr>
                </a:solidFill>
              </a:rPr>
              <a:t>：</a:t>
            </a:r>
            <a:r>
              <a:rPr kumimoji="1" lang="en-US" altLang="zh-CN" i="0" dirty="0">
                <a:solidFill>
                  <a:schemeClr val="accent1">
                    <a:lumMod val="50000"/>
                  </a:schemeClr>
                </a:solidFill>
              </a:rPr>
              <a:t>System</a:t>
            </a:r>
            <a:r>
              <a:rPr kumimoji="1" lang="zh-CN" altLang="en-US" i="0" dirty="0">
                <a:solidFill>
                  <a:schemeClr val="accent1">
                    <a:lumMod val="50000"/>
                  </a:schemeClr>
                </a:solidFill>
              </a:rPr>
              <a:t> </a:t>
            </a:r>
            <a:r>
              <a:rPr kumimoji="1" lang="en-US" altLang="zh-CN" i="0" dirty="0">
                <a:solidFill>
                  <a:schemeClr val="accent1">
                    <a:lumMod val="50000"/>
                  </a:schemeClr>
                </a:solidFill>
              </a:rPr>
              <a:t>Under</a:t>
            </a:r>
            <a:r>
              <a:rPr kumimoji="1" lang="zh-CN" altLang="en-US" i="0" dirty="0">
                <a:solidFill>
                  <a:schemeClr val="accent1">
                    <a:lumMod val="50000"/>
                  </a:schemeClr>
                </a:solidFill>
              </a:rPr>
              <a:t> </a:t>
            </a:r>
            <a:r>
              <a:rPr kumimoji="1" lang="en-US" altLang="zh-CN" i="0" dirty="0">
                <a:solidFill>
                  <a:schemeClr val="accent1">
                    <a:lumMod val="50000"/>
                  </a:schemeClr>
                </a:solidFill>
              </a:rPr>
              <a:t>Test</a:t>
            </a:r>
            <a:endParaRPr kumimoji="1" lang="zh-CN" altLang="en-US" i="0" dirty="0">
              <a:solidFill>
                <a:schemeClr val="accent1">
                  <a:lumMod val="50000"/>
                </a:schemeClr>
              </a:solidFill>
            </a:endParaRPr>
          </a:p>
        </p:txBody>
      </p:sp>
    </p:spTree>
    <p:extLst>
      <p:ext uri="{BB962C8B-B14F-4D97-AF65-F5344CB8AC3E}">
        <p14:creationId xmlns:p14="http://schemas.microsoft.com/office/powerpoint/2010/main" val="2808004210"/>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9CDFE-9C55-FA8C-1FCF-7680A1305255}"/>
              </a:ext>
            </a:extLst>
          </p:cNvPr>
          <p:cNvSpPr>
            <a:spLocks noGrp="1"/>
          </p:cNvSpPr>
          <p:nvPr>
            <p:ph type="title"/>
          </p:nvPr>
        </p:nvSpPr>
        <p:spPr/>
        <p:txBody>
          <a:bodyPr/>
          <a:lstStyle/>
          <a:p>
            <a:r>
              <a:rPr kumimoji="1" lang="zh-CN" altLang="en-US" dirty="0"/>
              <a:t>最常用的单元测试工具</a:t>
            </a:r>
          </a:p>
        </p:txBody>
      </p:sp>
      <p:sp>
        <p:nvSpPr>
          <p:cNvPr id="3" name="内容占位符 2">
            <a:extLst>
              <a:ext uri="{FF2B5EF4-FFF2-40B4-BE49-F238E27FC236}">
                <a16:creationId xmlns:a16="http://schemas.microsoft.com/office/drawing/2014/main" id="{EDEDFA04-5589-0939-B383-9EAE7859A40E}"/>
              </a:ext>
            </a:extLst>
          </p:cNvPr>
          <p:cNvSpPr>
            <a:spLocks noGrp="1"/>
          </p:cNvSpPr>
          <p:nvPr>
            <p:ph idx="1"/>
          </p:nvPr>
        </p:nvSpPr>
        <p:spPr>
          <a:xfrm>
            <a:off x="1185697" y="1521957"/>
            <a:ext cx="2125061" cy="3263504"/>
          </a:xfrm>
        </p:spPr>
        <p:txBody>
          <a:bodyPr>
            <a:noAutofit/>
          </a:bodyPr>
          <a:lstStyle/>
          <a:p>
            <a:pPr marL="342900" indent="-342900">
              <a:buFont typeface="+mj-ea"/>
              <a:buAutoNum type="circleNumDbPlain"/>
            </a:pPr>
            <a:r>
              <a:rPr kumimoji="1" lang="en" altLang="zh-CN" sz="1600" dirty="0"/>
              <a:t>JUnit</a:t>
            </a:r>
            <a:r>
              <a:rPr kumimoji="1" lang="zh-CN" altLang="en-US" sz="1600" dirty="0"/>
              <a:t>、</a:t>
            </a:r>
            <a:r>
              <a:rPr kumimoji="1" lang="en" altLang="zh-CN" sz="1600" dirty="0"/>
              <a:t>TestNG</a:t>
            </a:r>
          </a:p>
          <a:p>
            <a:pPr marL="342900" indent="-342900">
              <a:buFont typeface="+mj-ea"/>
              <a:buAutoNum type="circleNumDbPlain"/>
            </a:pPr>
            <a:r>
              <a:rPr kumimoji="1" lang="en" altLang="zh-CN" sz="1600" dirty="0" err="1"/>
              <a:t>GoogleTest</a:t>
            </a:r>
            <a:endParaRPr kumimoji="1" lang="en" altLang="zh-CN" sz="1600" dirty="0"/>
          </a:p>
          <a:p>
            <a:pPr marL="342900" indent="-342900">
              <a:buFont typeface="+mj-ea"/>
              <a:buAutoNum type="circleNumDbPlain"/>
            </a:pPr>
            <a:r>
              <a:rPr kumimoji="1" lang="en" altLang="zh-CN" sz="1600" dirty="0" err="1"/>
              <a:t>pytest</a:t>
            </a:r>
            <a:endParaRPr kumimoji="1" lang="en" altLang="zh-CN" sz="1600" dirty="0"/>
          </a:p>
          <a:p>
            <a:pPr marL="342900" indent="-342900">
              <a:buFont typeface="+mj-ea"/>
              <a:buAutoNum type="circleNumDbPlain"/>
            </a:pPr>
            <a:r>
              <a:rPr kumimoji="1" lang="en" altLang="zh-CN" sz="1600" dirty="0" err="1"/>
              <a:t>unittest</a:t>
            </a:r>
            <a:endParaRPr kumimoji="1" lang="en" altLang="zh-CN" sz="1600" dirty="0"/>
          </a:p>
          <a:p>
            <a:pPr marL="342900" indent="-342900">
              <a:buFont typeface="+mj-ea"/>
              <a:buAutoNum type="circleNumDbPlain"/>
            </a:pPr>
            <a:r>
              <a:rPr kumimoji="1" lang="en" altLang="zh-CN" sz="1600" dirty="0" err="1"/>
              <a:t>Coverage.py</a:t>
            </a:r>
            <a:endParaRPr kumimoji="1" lang="en" altLang="zh-CN" sz="1600" dirty="0"/>
          </a:p>
          <a:p>
            <a:pPr marL="342900" indent="-342900">
              <a:buFont typeface="+mj-ea"/>
              <a:buAutoNum type="circleNumDbPlain"/>
            </a:pPr>
            <a:r>
              <a:rPr kumimoji="1" lang="en" altLang="zh-CN" sz="1600" dirty="0" err="1"/>
              <a:t>EvoSuite</a:t>
            </a:r>
            <a:endParaRPr kumimoji="1" lang="en" altLang="zh-CN" sz="1600" dirty="0"/>
          </a:p>
          <a:p>
            <a:pPr marL="342900" indent="-342900">
              <a:buFont typeface="+mj-ea"/>
              <a:buAutoNum type="circleNumDbPlain"/>
            </a:pPr>
            <a:r>
              <a:rPr kumimoji="1" lang="en" altLang="zh-CN" sz="1600" dirty="0" err="1"/>
              <a:t>Diffblue</a:t>
            </a:r>
            <a:r>
              <a:rPr kumimoji="1" lang="en" altLang="zh-CN" sz="1600" dirty="0"/>
              <a:t> Cover</a:t>
            </a:r>
          </a:p>
        </p:txBody>
      </p:sp>
      <p:sp>
        <p:nvSpPr>
          <p:cNvPr id="5" name="文本框 4">
            <a:extLst>
              <a:ext uri="{FF2B5EF4-FFF2-40B4-BE49-F238E27FC236}">
                <a16:creationId xmlns:a16="http://schemas.microsoft.com/office/drawing/2014/main" id="{20D3FC3F-3FAD-B58A-507D-75274DB7A1E1}"/>
              </a:ext>
            </a:extLst>
          </p:cNvPr>
          <p:cNvSpPr txBox="1"/>
          <p:nvPr/>
        </p:nvSpPr>
        <p:spPr>
          <a:xfrm>
            <a:off x="628650" y="717971"/>
            <a:ext cx="8389226" cy="646331"/>
          </a:xfrm>
          <a:prstGeom prst="rect">
            <a:avLst/>
          </a:prstGeom>
          <a:noFill/>
        </p:spPr>
        <p:txBody>
          <a:bodyPr wrap="square">
            <a:spAutoFit/>
          </a:bodyPr>
          <a:lstStyle/>
          <a:p>
            <a:r>
              <a:rPr lang="en" altLang="zh-CN" dirty="0">
                <a:effectLst/>
                <a:latin typeface="Microsoft YaHei" panose="020B0503020204020204" pitchFamily="34" charset="-122"/>
                <a:ea typeface="Microsoft YaHei" panose="020B0503020204020204" pitchFamily="34" charset="-122"/>
              </a:rPr>
              <a:t>Java</a:t>
            </a:r>
            <a:r>
              <a:rPr lang="zh-CN" altLang="en" dirty="0">
                <a:effectLst/>
                <a:latin typeface="Microsoft YaHei" panose="020B0503020204020204" pitchFamily="34" charset="-122"/>
                <a:ea typeface="Microsoft YaHei" panose="020B0503020204020204" pitchFamily="34" charset="-122"/>
              </a:rPr>
              <a:t>、</a:t>
            </a:r>
            <a:r>
              <a:rPr lang="en" altLang="zh-CN" dirty="0">
                <a:effectLst/>
                <a:latin typeface="Microsoft YaHei" panose="020B0503020204020204" pitchFamily="34" charset="-122"/>
                <a:ea typeface="Microsoft YaHei" panose="020B0503020204020204" pitchFamily="34" charset="-122"/>
              </a:rPr>
              <a:t>C++</a:t>
            </a:r>
            <a:r>
              <a:rPr lang="zh-CN" altLang="en-US" dirty="0">
                <a:effectLst/>
                <a:latin typeface="Microsoft YaHei" panose="020B0503020204020204" pitchFamily="34" charset="-122"/>
                <a:ea typeface="Microsoft YaHei" panose="020B0503020204020204" pitchFamily="34" charset="-122"/>
              </a:rPr>
              <a:t>和</a:t>
            </a:r>
            <a:r>
              <a:rPr lang="en" altLang="zh-CN" dirty="0">
                <a:effectLst/>
                <a:latin typeface="Microsoft YaHei" panose="020B0503020204020204" pitchFamily="34" charset="-122"/>
                <a:ea typeface="Microsoft YaHei" panose="020B0503020204020204" pitchFamily="34" charset="-122"/>
              </a:rPr>
              <a:t>Python</a:t>
            </a:r>
            <a:r>
              <a:rPr lang="zh-CN" altLang="en-US" dirty="0">
                <a:effectLst/>
                <a:latin typeface="Microsoft YaHei" panose="020B0503020204020204" pitchFamily="34" charset="-122"/>
                <a:ea typeface="Microsoft YaHei" panose="020B0503020204020204" pitchFamily="34" charset="-122"/>
              </a:rPr>
              <a:t>语言的单元测试中，受欢迎的测试工具包括单元测试框架、</a:t>
            </a:r>
            <a:r>
              <a:rPr lang="zh-CN" altLang="en-US" b="1" dirty="0">
                <a:effectLst/>
                <a:latin typeface="Microsoft YaHei" panose="020B0503020204020204" pitchFamily="34" charset="-122"/>
                <a:ea typeface="Microsoft YaHei" panose="020B0503020204020204" pitchFamily="34" charset="-122"/>
              </a:rPr>
              <a:t>两个智能化的单元测试用例自动生成工具、以及</a:t>
            </a:r>
            <a:r>
              <a:rPr lang="en" altLang="zh-CN" dirty="0">
                <a:effectLst/>
                <a:latin typeface="Microsoft YaHei" panose="020B0503020204020204" pitchFamily="34" charset="-122"/>
                <a:ea typeface="Microsoft YaHei" panose="020B0503020204020204" pitchFamily="34" charset="-122"/>
              </a:rPr>
              <a:t>Mock</a:t>
            </a:r>
            <a:r>
              <a:rPr lang="zh-CN" altLang="en-US" dirty="0">
                <a:effectLst/>
                <a:latin typeface="Microsoft YaHei" panose="020B0503020204020204" pitchFamily="34" charset="-122"/>
                <a:ea typeface="Microsoft YaHei" panose="020B0503020204020204" pitchFamily="34" charset="-122"/>
              </a:rPr>
              <a:t>工具、代码覆盖率工具</a:t>
            </a:r>
            <a:endParaRPr lang="zh-CN" altLang="en-US"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B9DDA266-2AA4-2CB7-9A0E-5C01F506B1BE}"/>
              </a:ext>
            </a:extLst>
          </p:cNvPr>
          <p:cNvSpPr txBox="1"/>
          <p:nvPr/>
        </p:nvSpPr>
        <p:spPr>
          <a:xfrm>
            <a:off x="3680262" y="2352274"/>
            <a:ext cx="2286001" cy="1296445"/>
          </a:xfrm>
          <a:prstGeom prst="rect">
            <a:avLst/>
          </a:prstGeom>
          <a:noFill/>
        </p:spPr>
        <p:txBody>
          <a:bodyPr wrap="square">
            <a:spAutoFit/>
          </a:bodyPr>
          <a:lstStyle/>
          <a:p>
            <a:pPr marL="342900" indent="-342900">
              <a:lnSpc>
                <a:spcPct val="150000"/>
              </a:lnSpc>
              <a:buFont typeface="+mj-ea"/>
              <a:buAutoNum type="circleNumDbPlain"/>
            </a:pPr>
            <a:r>
              <a:rPr kumimoji="1" lang="en" altLang="zh-CN" sz="1800" dirty="0" err="1"/>
              <a:t>JMockit</a:t>
            </a:r>
            <a:endParaRPr kumimoji="1" lang="en" altLang="zh-CN" sz="1800" dirty="0"/>
          </a:p>
          <a:p>
            <a:pPr marL="342900" indent="-342900">
              <a:lnSpc>
                <a:spcPct val="150000"/>
              </a:lnSpc>
              <a:buFont typeface="+mj-ea"/>
              <a:buAutoNum type="circleNumDbPlain"/>
            </a:pPr>
            <a:r>
              <a:rPr kumimoji="1" lang="en" altLang="zh-CN" sz="1800" dirty="0" err="1"/>
              <a:t>JaCoCo</a:t>
            </a:r>
            <a:endParaRPr kumimoji="1" lang="en" altLang="zh-CN" sz="1800" dirty="0"/>
          </a:p>
          <a:p>
            <a:pPr marL="342900" indent="-342900">
              <a:lnSpc>
                <a:spcPct val="150000"/>
              </a:lnSpc>
              <a:buFont typeface="+mj-ea"/>
              <a:buAutoNum type="circleNumDbPlain"/>
            </a:pPr>
            <a:r>
              <a:rPr kumimoji="1" lang="en" altLang="zh-CN" sz="1800" dirty="0" err="1"/>
              <a:t>gcov</a:t>
            </a:r>
            <a:r>
              <a:rPr kumimoji="1" lang="zh-CN" altLang="en" sz="1800" dirty="0"/>
              <a:t>、</a:t>
            </a:r>
            <a:r>
              <a:rPr kumimoji="1" lang="en" altLang="zh-CN" sz="1800" dirty="0" err="1"/>
              <a:t>lcov</a:t>
            </a:r>
            <a:r>
              <a:rPr kumimoji="1" lang="zh-CN" altLang="en" sz="1800" dirty="0"/>
              <a:t>、</a:t>
            </a:r>
            <a:r>
              <a:rPr kumimoji="1" lang="en" altLang="zh-CN" sz="1800" dirty="0" err="1"/>
              <a:t>gcovr</a:t>
            </a:r>
            <a:endParaRPr kumimoji="1" lang="en" altLang="zh-CN" sz="1800" dirty="0"/>
          </a:p>
        </p:txBody>
      </p:sp>
      <p:pic>
        <p:nvPicPr>
          <p:cNvPr id="9" name="图片 8">
            <a:extLst>
              <a:ext uri="{FF2B5EF4-FFF2-40B4-BE49-F238E27FC236}">
                <a16:creationId xmlns:a16="http://schemas.microsoft.com/office/drawing/2014/main" id="{D13C54C3-5D7B-4D09-39A1-D4926CEC88D8}"/>
              </a:ext>
            </a:extLst>
          </p:cNvPr>
          <p:cNvPicPr>
            <a:picLocks noChangeAspect="1"/>
          </p:cNvPicPr>
          <p:nvPr/>
        </p:nvPicPr>
        <p:blipFill>
          <a:blip r:embed="rId2"/>
          <a:stretch>
            <a:fillRect/>
          </a:stretch>
        </p:blipFill>
        <p:spPr>
          <a:xfrm>
            <a:off x="7003427" y="2209873"/>
            <a:ext cx="1438846" cy="1438846"/>
          </a:xfrm>
          <a:prstGeom prst="rect">
            <a:avLst/>
          </a:prstGeom>
        </p:spPr>
      </p:pic>
      <p:sp>
        <p:nvSpPr>
          <p:cNvPr id="10" name="文本框 9">
            <a:extLst>
              <a:ext uri="{FF2B5EF4-FFF2-40B4-BE49-F238E27FC236}">
                <a16:creationId xmlns:a16="http://schemas.microsoft.com/office/drawing/2014/main" id="{B288A947-A2F3-9AEF-A0BC-360506E90E7E}"/>
              </a:ext>
            </a:extLst>
          </p:cNvPr>
          <p:cNvSpPr txBox="1"/>
          <p:nvPr/>
        </p:nvSpPr>
        <p:spPr>
          <a:xfrm>
            <a:off x="6912372" y="3779199"/>
            <a:ext cx="1620957"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详见公众号文章</a:t>
            </a:r>
          </a:p>
        </p:txBody>
      </p:sp>
    </p:spTree>
    <p:extLst>
      <p:ext uri="{BB962C8B-B14F-4D97-AF65-F5344CB8AC3E}">
        <p14:creationId xmlns:p14="http://schemas.microsoft.com/office/powerpoint/2010/main" val="719400148"/>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API</a:t>
            </a:r>
            <a:r>
              <a:rPr lang="zh-CN" altLang="en-US" sz="4500" b="1" dirty="0">
                <a:ln w="19050">
                  <a:noFill/>
                </a:ln>
                <a:solidFill>
                  <a:srgbClr val="FFFFFF"/>
                </a:solidFill>
                <a:latin typeface="微软雅黑" panose="020B0503020204020204" charset="-122"/>
                <a:ea typeface="微软雅黑" panose="020B0503020204020204" charset="-122"/>
              </a:rPr>
              <a:t>自动化</a:t>
            </a:r>
            <a:r>
              <a:rPr lang="zh-CN" altLang="zh-CN" sz="4500" b="1" dirty="0">
                <a:ln w="19050">
                  <a:noFill/>
                </a:ln>
                <a:solidFill>
                  <a:srgbClr val="FFFFFF"/>
                </a:solidFill>
                <a:latin typeface="微软雅黑" panose="020B0503020204020204" charset="-122"/>
                <a:ea typeface="微软雅黑" panose="020B0503020204020204" charset="-122"/>
              </a:rPr>
              <a:t>测试</a:t>
            </a:r>
            <a:endParaRPr lang="zh-CN" altLang="en-US" sz="4500" b="1" dirty="0">
              <a:ln w="19050">
                <a:noFill/>
              </a:ln>
              <a:solidFill>
                <a:srgbClr val="FFFFFF"/>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16B84B81-CA86-9164-97C3-DD612E043F99}"/>
              </a:ext>
            </a:extLst>
          </p:cNvPr>
          <p:cNvSpPr txBox="1"/>
          <p:nvPr/>
        </p:nvSpPr>
        <p:spPr>
          <a:xfrm>
            <a:off x="3485617" y="3074403"/>
            <a:ext cx="2646878" cy="461665"/>
          </a:xfrm>
          <a:prstGeom prst="rect">
            <a:avLst/>
          </a:prstGeom>
          <a:noFill/>
        </p:spPr>
        <p:txBody>
          <a:bodyPr wrap="none" rtlCol="0">
            <a:spAutoFit/>
          </a:bodyPr>
          <a:lstStyle/>
          <a:p>
            <a:r>
              <a:rPr kumimoji="1" lang="zh-CN" altLang="en-US" sz="2400" dirty="0">
                <a:solidFill>
                  <a:srgbClr val="00B0F0"/>
                </a:solidFill>
                <a:latin typeface="Microsoft YaHei" panose="020B0503020204020204" pitchFamily="34" charset="-122"/>
                <a:ea typeface="Microsoft YaHei" panose="020B0503020204020204" pitchFamily="34" charset="-122"/>
              </a:rPr>
              <a:t>原理、框架与工具</a:t>
            </a:r>
          </a:p>
        </p:txBody>
      </p:sp>
    </p:spTree>
    <p:extLst>
      <p:ext uri="{BB962C8B-B14F-4D97-AF65-F5344CB8AC3E}">
        <p14:creationId xmlns:p14="http://schemas.microsoft.com/office/powerpoint/2010/main" val="95990693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A62BA-E4A6-D1DC-182E-9DF1D9FBC71B}"/>
              </a:ext>
            </a:extLst>
          </p:cNvPr>
          <p:cNvSpPr>
            <a:spLocks noGrp="1"/>
          </p:cNvSpPr>
          <p:nvPr>
            <p:ph type="title"/>
          </p:nvPr>
        </p:nvSpPr>
        <p:spPr/>
        <p:txBody>
          <a:bodyPr>
            <a:normAutofit/>
          </a:bodyPr>
          <a:lstStyle/>
          <a:p>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架构</a:t>
            </a:r>
            <a:r>
              <a:rPr kumimoji="1" lang="zh-CN" altLang="en-US" sz="2000" b="0" dirty="0">
                <a:solidFill>
                  <a:srgbClr val="0070C0"/>
                </a:solidFill>
                <a:latin typeface="微软雅黑" panose="020B0503020204020204" pitchFamily="34" charset="-122"/>
                <a:ea typeface="微软雅黑" panose="020B0503020204020204" pitchFamily="34" charset="-122"/>
              </a:rPr>
              <a:t>（复习）</a:t>
            </a:r>
            <a:endParaRPr kumimoji="1" lang="zh-CN" altLang="en-US" sz="2000" b="0" dirty="0"/>
          </a:p>
        </p:txBody>
      </p:sp>
      <p:sp>
        <p:nvSpPr>
          <p:cNvPr id="4" name="圆角矩形 3">
            <a:extLst>
              <a:ext uri="{FF2B5EF4-FFF2-40B4-BE49-F238E27FC236}">
                <a16:creationId xmlns:a16="http://schemas.microsoft.com/office/drawing/2014/main" id="{00BCAC54-E2DA-43C7-5D0A-86752722E046}"/>
              </a:ext>
            </a:extLst>
          </p:cNvPr>
          <p:cNvSpPr/>
          <p:nvPr/>
        </p:nvSpPr>
        <p:spPr bwMode="gray">
          <a:xfrm>
            <a:off x="922171" y="988160"/>
            <a:ext cx="2203445" cy="3629203"/>
          </a:xfrm>
          <a:prstGeom prst="roundRect">
            <a:avLst/>
          </a:prstGeom>
          <a:solidFill>
            <a:schemeClr val="accent6">
              <a:lumMod val="20000"/>
              <a:lumOff val="80000"/>
            </a:schemeClr>
          </a:solidFill>
          <a:ln w="12700" algn="ctr">
            <a:solidFill>
              <a:srgbClr val="333333"/>
            </a:solidFill>
            <a:prstDash val="sysDash"/>
            <a:miter lim="800000"/>
            <a:headEnd/>
            <a:tailEnd/>
          </a:ln>
          <a:effectLst/>
        </p:spPr>
        <p:txBody>
          <a:bodyPr wrap="none" rtlCol="0" anchor="ctr"/>
          <a:lstStyle/>
          <a:p>
            <a:pPr algn="ctr"/>
            <a:endParaRPr kumimoji="1" lang="zh-CN" altLang="en-US" sz="1620"/>
          </a:p>
        </p:txBody>
      </p:sp>
      <p:sp>
        <p:nvSpPr>
          <p:cNvPr id="5" name="文本框 4">
            <a:extLst>
              <a:ext uri="{FF2B5EF4-FFF2-40B4-BE49-F238E27FC236}">
                <a16:creationId xmlns:a16="http://schemas.microsoft.com/office/drawing/2014/main" id="{3F4C9FA6-4296-D291-8058-4936FD4BF63B}"/>
              </a:ext>
            </a:extLst>
          </p:cNvPr>
          <p:cNvSpPr txBox="1"/>
          <p:nvPr/>
        </p:nvSpPr>
        <p:spPr>
          <a:xfrm>
            <a:off x="1432963" y="1117774"/>
            <a:ext cx="1199367" cy="369332"/>
          </a:xfrm>
          <a:prstGeom prst="rect">
            <a:avLst/>
          </a:prstGeom>
          <a:noFill/>
        </p:spPr>
        <p:txBody>
          <a:bodyPr wrap="none" rtlCol="0">
            <a:spAutoFit/>
          </a:bodyPr>
          <a:lstStyle/>
          <a:p>
            <a:r>
              <a:rPr kumimoji="1" lang="en-US" altLang="zh-CN" dirty="0">
                <a:solidFill>
                  <a:schemeClr val="accent1">
                    <a:lumMod val="25000"/>
                  </a:schemeClr>
                </a:solidFill>
                <a:latin typeface="Yuanti SC" charset="-122"/>
                <a:ea typeface="Yuanti SC" charset="-122"/>
                <a:cs typeface="Yuanti SC" charset="-122"/>
              </a:rPr>
              <a:t>API</a:t>
            </a:r>
            <a:r>
              <a:rPr kumimoji="1" lang="zh-CN" altLang="en-US" dirty="0">
                <a:solidFill>
                  <a:schemeClr val="accent1">
                    <a:lumMod val="25000"/>
                  </a:schemeClr>
                </a:solidFill>
                <a:latin typeface="Yuanti SC" charset="-122"/>
                <a:ea typeface="Yuanti SC" charset="-122"/>
                <a:cs typeface="Yuanti SC" charset="-122"/>
              </a:rPr>
              <a:t>的来源</a:t>
            </a:r>
          </a:p>
        </p:txBody>
      </p:sp>
      <p:sp>
        <p:nvSpPr>
          <p:cNvPr id="6" name="文本框 5">
            <a:extLst>
              <a:ext uri="{FF2B5EF4-FFF2-40B4-BE49-F238E27FC236}">
                <a16:creationId xmlns:a16="http://schemas.microsoft.com/office/drawing/2014/main" id="{E1A3FAE6-9F10-23AD-06CA-2A10F439E960}"/>
              </a:ext>
            </a:extLst>
          </p:cNvPr>
          <p:cNvSpPr txBox="1"/>
          <p:nvPr/>
        </p:nvSpPr>
        <p:spPr>
          <a:xfrm>
            <a:off x="1014503" y="1574975"/>
            <a:ext cx="1106393" cy="313932"/>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文档化工具</a:t>
            </a:r>
          </a:p>
        </p:txBody>
      </p:sp>
      <p:sp>
        <p:nvSpPr>
          <p:cNvPr id="7" name="文本框 6">
            <a:extLst>
              <a:ext uri="{FF2B5EF4-FFF2-40B4-BE49-F238E27FC236}">
                <a16:creationId xmlns:a16="http://schemas.microsoft.com/office/drawing/2014/main" id="{FA108870-7DB1-E1F1-94F8-2BE3A41C227E}"/>
              </a:ext>
            </a:extLst>
          </p:cNvPr>
          <p:cNvSpPr txBox="1"/>
          <p:nvPr/>
        </p:nvSpPr>
        <p:spPr>
          <a:xfrm>
            <a:off x="2165278" y="1576538"/>
            <a:ext cx="922047" cy="313932"/>
          </a:xfrm>
          <a:prstGeom prst="rect">
            <a:avLst/>
          </a:prstGeom>
          <a:solidFill>
            <a:schemeClr val="accent5">
              <a:lumMod val="40000"/>
              <a:lumOff val="60000"/>
            </a:schemeClr>
          </a:solidFill>
        </p:spPr>
        <p:txBody>
          <a:bodyPr wrap="none" rtlCol="0">
            <a:spAutoFit/>
          </a:bodyPr>
          <a:lstStyle/>
          <a:p>
            <a:r>
              <a:rPr kumimoji="1" lang="zh-CN" altLang="en-US" sz="1440">
                <a:latin typeface="Yuanti SC" charset="-122"/>
                <a:ea typeface="Yuanti SC" charset="-122"/>
                <a:cs typeface="Yuanti SC" charset="-122"/>
              </a:rPr>
              <a:t>手工录入</a:t>
            </a:r>
            <a:endParaRPr kumimoji="1" lang="zh-CN" altLang="en-US" sz="1440" dirty="0">
              <a:latin typeface="Yuanti SC" charset="-122"/>
              <a:ea typeface="Yuanti SC" charset="-122"/>
              <a:cs typeface="Yuanti SC" charset="-122"/>
            </a:endParaRPr>
          </a:p>
        </p:txBody>
      </p:sp>
      <p:sp>
        <p:nvSpPr>
          <p:cNvPr id="8" name="文本框 7">
            <a:extLst>
              <a:ext uri="{FF2B5EF4-FFF2-40B4-BE49-F238E27FC236}">
                <a16:creationId xmlns:a16="http://schemas.microsoft.com/office/drawing/2014/main" id="{956B272D-1FCE-5B81-22CF-A8A29B1E343E}"/>
              </a:ext>
            </a:extLst>
          </p:cNvPr>
          <p:cNvSpPr txBox="1"/>
          <p:nvPr/>
        </p:nvSpPr>
        <p:spPr>
          <a:xfrm>
            <a:off x="1104899" y="1912339"/>
            <a:ext cx="922047" cy="313932"/>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程序扫描</a:t>
            </a:r>
          </a:p>
        </p:txBody>
      </p:sp>
      <p:sp>
        <p:nvSpPr>
          <p:cNvPr id="9" name="文本框 8">
            <a:extLst>
              <a:ext uri="{FF2B5EF4-FFF2-40B4-BE49-F238E27FC236}">
                <a16:creationId xmlns:a16="http://schemas.microsoft.com/office/drawing/2014/main" id="{0E82E932-CD05-6A1C-F259-D3732096C016}"/>
              </a:ext>
            </a:extLst>
          </p:cNvPr>
          <p:cNvSpPr txBox="1"/>
          <p:nvPr/>
        </p:nvSpPr>
        <p:spPr>
          <a:xfrm>
            <a:off x="2046086" y="1912339"/>
            <a:ext cx="898003" cy="313932"/>
          </a:xfrm>
          <a:prstGeom prst="rect">
            <a:avLst/>
          </a:prstGeom>
          <a:solidFill>
            <a:schemeClr val="accent5">
              <a:lumMod val="40000"/>
              <a:lumOff val="60000"/>
            </a:schemeClr>
          </a:solidFill>
        </p:spPr>
        <p:txBody>
          <a:bodyPr wrap="none" rtlCol="0">
            <a:spAutoFit/>
          </a:bodyPr>
          <a:lstStyle/>
          <a:p>
            <a:r>
              <a:rPr kumimoji="1" lang="en-US" altLang="zh-CN" sz="1440" dirty="0">
                <a:latin typeface="Yuanti SC" charset="-122"/>
                <a:ea typeface="Yuanti SC" charset="-122"/>
                <a:cs typeface="Yuanti SC" charset="-122"/>
              </a:rPr>
              <a:t>HAR</a:t>
            </a:r>
            <a:r>
              <a:rPr kumimoji="1" lang="zh-CN" altLang="en-US" sz="1440" dirty="0">
                <a:latin typeface="Yuanti SC" charset="-122"/>
                <a:ea typeface="Yuanti SC" charset="-122"/>
                <a:cs typeface="Yuanti SC" charset="-122"/>
              </a:rPr>
              <a:t>导入</a:t>
            </a:r>
          </a:p>
        </p:txBody>
      </p:sp>
      <p:sp>
        <p:nvSpPr>
          <p:cNvPr id="10" name="文本框 9">
            <a:extLst>
              <a:ext uri="{FF2B5EF4-FFF2-40B4-BE49-F238E27FC236}">
                <a16:creationId xmlns:a16="http://schemas.microsoft.com/office/drawing/2014/main" id="{BB793474-BB5A-B2A2-381C-B7A7079A655B}"/>
              </a:ext>
            </a:extLst>
          </p:cNvPr>
          <p:cNvSpPr txBox="1"/>
          <p:nvPr/>
        </p:nvSpPr>
        <p:spPr>
          <a:xfrm>
            <a:off x="1144401" y="4165162"/>
            <a:ext cx="1826805" cy="313932"/>
          </a:xfrm>
          <a:prstGeom prst="rect">
            <a:avLst/>
          </a:prstGeom>
          <a:solidFill>
            <a:srgbClr val="F5E885"/>
          </a:solidFill>
        </p:spPr>
        <p:txBody>
          <a:bodyPr wrap="square" rtlCol="0">
            <a:spAutoFit/>
          </a:bodyPr>
          <a:lstStyle/>
          <a:p>
            <a:pPr algn="ctr"/>
            <a:r>
              <a:rPr kumimoji="1" lang="en-US" altLang="zh-CN" sz="1440">
                <a:latin typeface="Yuanti SC" charset="-122"/>
                <a:ea typeface="Yuanti SC" charset="-122"/>
                <a:cs typeface="Yuanti SC" charset="-122"/>
              </a:rPr>
              <a:t>API</a:t>
            </a:r>
            <a:r>
              <a:rPr kumimoji="1" lang="zh-CN" altLang="en-US" sz="1440" dirty="0">
                <a:latin typeface="Yuanti SC" charset="-122"/>
                <a:ea typeface="Yuanti SC" charset="-122"/>
                <a:cs typeface="Yuanti SC" charset="-122"/>
              </a:rPr>
              <a:t>定义</a:t>
            </a:r>
          </a:p>
        </p:txBody>
      </p:sp>
      <p:sp>
        <p:nvSpPr>
          <p:cNvPr id="11" name="文本框 10">
            <a:extLst>
              <a:ext uri="{FF2B5EF4-FFF2-40B4-BE49-F238E27FC236}">
                <a16:creationId xmlns:a16="http://schemas.microsoft.com/office/drawing/2014/main" id="{21A77408-4BCD-C648-AF16-49E436F62668}"/>
              </a:ext>
            </a:extLst>
          </p:cNvPr>
          <p:cNvSpPr txBox="1"/>
          <p:nvPr/>
        </p:nvSpPr>
        <p:spPr>
          <a:xfrm>
            <a:off x="1132683" y="2499154"/>
            <a:ext cx="1826805" cy="313932"/>
          </a:xfrm>
          <a:prstGeom prst="rect">
            <a:avLst/>
          </a:prstGeom>
          <a:solidFill>
            <a:srgbClr val="F5E885">
              <a:alpha val="49020"/>
            </a:srgbClr>
          </a:solidFill>
        </p:spPr>
        <p:txBody>
          <a:bodyPr wrap="square" rtlCol="0">
            <a:spAutoFit/>
          </a:bodyPr>
          <a:lstStyle/>
          <a:p>
            <a:pPr algn="ctr"/>
            <a:r>
              <a:rPr kumimoji="1" lang="en-US" altLang="zh-CN" sz="1440" dirty="0">
                <a:latin typeface="Yuanti SC" charset="-122"/>
                <a:ea typeface="Yuanti SC" charset="-122"/>
                <a:cs typeface="Yuanti SC" charset="-122"/>
              </a:rPr>
              <a:t>RAML</a:t>
            </a:r>
            <a:endParaRPr kumimoji="1" lang="zh-CN" altLang="en-US" sz="1440" dirty="0">
              <a:latin typeface="Yuanti SC" charset="-122"/>
              <a:ea typeface="Yuanti SC" charset="-122"/>
              <a:cs typeface="Yuanti SC" charset="-122"/>
            </a:endParaRPr>
          </a:p>
        </p:txBody>
      </p:sp>
      <p:sp>
        <p:nvSpPr>
          <p:cNvPr id="12" name="文本框 11">
            <a:extLst>
              <a:ext uri="{FF2B5EF4-FFF2-40B4-BE49-F238E27FC236}">
                <a16:creationId xmlns:a16="http://schemas.microsoft.com/office/drawing/2014/main" id="{05962421-32DD-9D05-5C72-3BEEEA238819}"/>
              </a:ext>
            </a:extLst>
          </p:cNvPr>
          <p:cNvSpPr txBox="1"/>
          <p:nvPr/>
        </p:nvSpPr>
        <p:spPr>
          <a:xfrm>
            <a:off x="1144402" y="2997568"/>
            <a:ext cx="1826805" cy="313932"/>
          </a:xfrm>
          <a:prstGeom prst="rect">
            <a:avLst/>
          </a:prstGeom>
          <a:solidFill>
            <a:srgbClr val="F5E885">
              <a:alpha val="49020"/>
            </a:srgbClr>
          </a:solidFill>
        </p:spPr>
        <p:txBody>
          <a:bodyPr wrap="square" rtlCol="0">
            <a:spAutoFit/>
          </a:bodyPr>
          <a:lstStyle/>
          <a:p>
            <a:pPr algn="ctr"/>
            <a:r>
              <a:rPr kumimoji="1" lang="en-US" altLang="zh-CN" sz="1440" dirty="0">
                <a:latin typeface="Yuanti SC" charset="-122"/>
                <a:ea typeface="Yuanti SC" charset="-122"/>
                <a:cs typeface="Yuanti SC" charset="-122"/>
              </a:rPr>
              <a:t>Swagger</a:t>
            </a:r>
            <a:endParaRPr kumimoji="1" lang="zh-CN" altLang="en-US" sz="1440" dirty="0">
              <a:latin typeface="Yuanti SC" charset="-122"/>
              <a:ea typeface="Yuanti SC" charset="-122"/>
              <a:cs typeface="Yuanti SC" charset="-122"/>
            </a:endParaRPr>
          </a:p>
        </p:txBody>
      </p:sp>
      <p:sp>
        <p:nvSpPr>
          <p:cNvPr id="13" name="文本框 12">
            <a:extLst>
              <a:ext uri="{FF2B5EF4-FFF2-40B4-BE49-F238E27FC236}">
                <a16:creationId xmlns:a16="http://schemas.microsoft.com/office/drawing/2014/main" id="{4E52C3C1-6409-77DF-FBC8-7213BE8AEA99}"/>
              </a:ext>
            </a:extLst>
          </p:cNvPr>
          <p:cNvSpPr txBox="1"/>
          <p:nvPr/>
        </p:nvSpPr>
        <p:spPr>
          <a:xfrm>
            <a:off x="1132682" y="3551718"/>
            <a:ext cx="1826805" cy="313932"/>
          </a:xfrm>
          <a:prstGeom prst="rect">
            <a:avLst/>
          </a:prstGeom>
          <a:solidFill>
            <a:srgbClr val="F5E885">
              <a:alpha val="49020"/>
            </a:srgbClr>
          </a:solidFill>
        </p:spPr>
        <p:txBody>
          <a:bodyPr wrap="square" rtlCol="0">
            <a:spAutoFit/>
          </a:bodyPr>
          <a:lstStyle/>
          <a:p>
            <a:pPr algn="ctr"/>
            <a:r>
              <a:rPr kumimoji="1" lang="en-US" altLang="zh-CN" sz="1440" dirty="0">
                <a:latin typeface="Yuanti SC" charset="-122"/>
                <a:ea typeface="Yuanti SC" charset="-122"/>
                <a:cs typeface="Yuanti SC" charset="-122"/>
              </a:rPr>
              <a:t>Markdown</a:t>
            </a:r>
            <a:endParaRPr kumimoji="1" lang="zh-CN" altLang="en-US" sz="1440" dirty="0">
              <a:latin typeface="Yuanti SC" charset="-122"/>
              <a:ea typeface="Yuanti SC" charset="-122"/>
              <a:cs typeface="Yuanti SC" charset="-122"/>
            </a:endParaRPr>
          </a:p>
        </p:txBody>
      </p:sp>
      <p:grpSp>
        <p:nvGrpSpPr>
          <p:cNvPr id="14" name="组 3">
            <a:extLst>
              <a:ext uri="{FF2B5EF4-FFF2-40B4-BE49-F238E27FC236}">
                <a16:creationId xmlns:a16="http://schemas.microsoft.com/office/drawing/2014/main" id="{9525A7AA-8B21-3D3D-9C65-1047F455AA16}"/>
              </a:ext>
            </a:extLst>
          </p:cNvPr>
          <p:cNvGrpSpPr/>
          <p:nvPr/>
        </p:nvGrpSpPr>
        <p:grpSpPr>
          <a:xfrm>
            <a:off x="3470278" y="989251"/>
            <a:ext cx="2203445" cy="3629203"/>
            <a:chOff x="3347864" y="1099168"/>
            <a:chExt cx="2448272" cy="4032448"/>
          </a:xfrm>
        </p:grpSpPr>
        <p:sp>
          <p:nvSpPr>
            <p:cNvPr id="15" name="圆角矩形 14">
              <a:extLst>
                <a:ext uri="{FF2B5EF4-FFF2-40B4-BE49-F238E27FC236}">
                  <a16:creationId xmlns:a16="http://schemas.microsoft.com/office/drawing/2014/main" id="{C74DA8A9-FA1D-E8C0-1B6E-E8C50C686A04}"/>
                </a:ext>
              </a:extLst>
            </p:cNvPr>
            <p:cNvSpPr/>
            <p:nvPr/>
          </p:nvSpPr>
          <p:spPr bwMode="gray">
            <a:xfrm>
              <a:off x="3347864" y="1099168"/>
              <a:ext cx="2448272" cy="4032448"/>
            </a:xfrm>
            <a:prstGeom prst="roundRect">
              <a:avLst/>
            </a:prstGeom>
            <a:solidFill>
              <a:schemeClr val="accent6">
                <a:lumMod val="20000"/>
                <a:lumOff val="80000"/>
              </a:schemeClr>
            </a:solidFill>
            <a:ln w="12700" algn="ctr">
              <a:solidFill>
                <a:srgbClr val="333333"/>
              </a:solidFill>
              <a:prstDash val="sysDash"/>
              <a:miter lim="800000"/>
              <a:headEnd/>
              <a:tailEnd/>
            </a:ln>
            <a:effectLst/>
          </p:spPr>
          <p:txBody>
            <a:bodyPr wrap="none" rtlCol="0" anchor="ctr"/>
            <a:lstStyle/>
            <a:p>
              <a:pPr algn="ctr"/>
              <a:endParaRPr kumimoji="1" lang="zh-CN" altLang="en-US" sz="1620"/>
            </a:p>
          </p:txBody>
        </p:sp>
        <p:sp>
          <p:nvSpPr>
            <p:cNvPr id="16" name="文本框 15">
              <a:extLst>
                <a:ext uri="{FF2B5EF4-FFF2-40B4-BE49-F238E27FC236}">
                  <a16:creationId xmlns:a16="http://schemas.microsoft.com/office/drawing/2014/main" id="{49CC9F7C-1589-7F88-C08C-DB7D6E98E928}"/>
                </a:ext>
              </a:extLst>
            </p:cNvPr>
            <p:cNvSpPr txBox="1"/>
            <p:nvPr/>
          </p:nvSpPr>
          <p:spPr>
            <a:xfrm>
              <a:off x="4273882" y="1209169"/>
              <a:ext cx="718145" cy="410369"/>
            </a:xfrm>
            <a:prstGeom prst="rect">
              <a:avLst/>
            </a:prstGeom>
            <a:noFill/>
          </p:spPr>
          <p:txBody>
            <a:bodyPr wrap="none" rtlCol="0">
              <a:spAutoFit/>
            </a:bodyPr>
            <a:lstStyle/>
            <a:p>
              <a:r>
                <a:rPr kumimoji="1" lang="zh-CN" altLang="en-US" dirty="0">
                  <a:solidFill>
                    <a:schemeClr val="accent1">
                      <a:lumMod val="25000"/>
                    </a:schemeClr>
                  </a:solidFill>
                  <a:latin typeface="Yuanti SC" charset="-122"/>
                  <a:ea typeface="Yuanti SC" charset="-122"/>
                  <a:cs typeface="Yuanti SC" charset="-122"/>
                </a:rPr>
                <a:t>用例</a:t>
              </a:r>
            </a:p>
          </p:txBody>
        </p:sp>
        <p:sp>
          <p:nvSpPr>
            <p:cNvPr id="17" name="文本框 16">
              <a:extLst>
                <a:ext uri="{FF2B5EF4-FFF2-40B4-BE49-F238E27FC236}">
                  <a16:creationId xmlns:a16="http://schemas.microsoft.com/office/drawing/2014/main" id="{C30965D7-A1AC-9E0A-92DE-28A63DB2F118}"/>
                </a:ext>
              </a:extLst>
            </p:cNvPr>
            <p:cNvSpPr txBox="1"/>
            <p:nvPr/>
          </p:nvSpPr>
          <p:spPr>
            <a:xfrm>
              <a:off x="3835755" y="1710411"/>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场景设定</a:t>
              </a:r>
            </a:p>
          </p:txBody>
        </p:sp>
        <p:sp>
          <p:nvSpPr>
            <p:cNvPr id="18" name="文本框 17">
              <a:extLst>
                <a:ext uri="{FF2B5EF4-FFF2-40B4-BE49-F238E27FC236}">
                  <a16:creationId xmlns:a16="http://schemas.microsoft.com/office/drawing/2014/main" id="{32C93635-18F8-CE07-A284-BFA127698903}"/>
                </a:ext>
              </a:extLst>
            </p:cNvPr>
            <p:cNvSpPr txBox="1"/>
            <p:nvPr/>
          </p:nvSpPr>
          <p:spPr>
            <a:xfrm>
              <a:off x="3980019" y="2098755"/>
              <a:ext cx="151786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选择和组装</a:t>
              </a:r>
              <a:r>
                <a:rPr kumimoji="1" lang="en-US" altLang="zh-CN" sz="1440" dirty="0">
                  <a:latin typeface="Yuanti SC" charset="-122"/>
                  <a:ea typeface="Yuanti SC" charset="-122"/>
                  <a:cs typeface="Yuanti SC" charset="-122"/>
                </a:rPr>
                <a:t>API</a:t>
              </a:r>
              <a:endParaRPr kumimoji="1" lang="zh-CN" altLang="en-US" sz="1440" dirty="0">
                <a:latin typeface="Yuanti SC" charset="-122"/>
                <a:ea typeface="Yuanti SC" charset="-122"/>
                <a:cs typeface="Yuanti SC" charset="-122"/>
              </a:endParaRPr>
            </a:p>
          </p:txBody>
        </p:sp>
        <p:sp>
          <p:nvSpPr>
            <p:cNvPr id="19" name="文本框 18">
              <a:extLst>
                <a:ext uri="{FF2B5EF4-FFF2-40B4-BE49-F238E27FC236}">
                  <a16:creationId xmlns:a16="http://schemas.microsoft.com/office/drawing/2014/main" id="{0584F16E-916E-ED89-416C-574B3A536A0C}"/>
                </a:ext>
              </a:extLst>
            </p:cNvPr>
            <p:cNvSpPr txBox="1"/>
            <p:nvPr/>
          </p:nvSpPr>
          <p:spPr>
            <a:xfrm>
              <a:off x="4920715" y="1705137"/>
              <a:ext cx="614841"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验证</a:t>
              </a:r>
            </a:p>
          </p:txBody>
        </p:sp>
        <p:sp>
          <p:nvSpPr>
            <p:cNvPr id="20" name="文本框 19">
              <a:extLst>
                <a:ext uri="{FF2B5EF4-FFF2-40B4-BE49-F238E27FC236}">
                  <a16:creationId xmlns:a16="http://schemas.microsoft.com/office/drawing/2014/main" id="{2BA77451-7801-D166-4D98-8823CDD0FE2F}"/>
                </a:ext>
              </a:extLst>
            </p:cNvPr>
            <p:cNvSpPr txBox="1"/>
            <p:nvPr/>
          </p:nvSpPr>
          <p:spPr>
            <a:xfrm>
              <a:off x="3594786" y="4629172"/>
              <a:ext cx="2029783" cy="348813"/>
            </a:xfrm>
            <a:prstGeom prst="rect">
              <a:avLst/>
            </a:prstGeom>
            <a:solidFill>
              <a:srgbClr val="F5E885"/>
            </a:solidFill>
          </p:spPr>
          <p:txBody>
            <a:bodyPr wrap="square" rtlCol="0">
              <a:spAutoFit/>
            </a:bodyPr>
            <a:lstStyle/>
            <a:p>
              <a:pPr algn="ctr"/>
              <a:r>
                <a:rPr kumimoji="1" lang="zh-CN" altLang="en-US" sz="1440" dirty="0">
                  <a:latin typeface="Yuanti SC" charset="-122"/>
                  <a:ea typeface="Yuanti SC" charset="-122"/>
                  <a:cs typeface="Yuanti SC" charset="-122"/>
                </a:rPr>
                <a:t>基于场景的测试用例</a:t>
              </a:r>
            </a:p>
          </p:txBody>
        </p:sp>
        <p:sp>
          <p:nvSpPr>
            <p:cNvPr id="21" name="文本框 20">
              <a:extLst>
                <a:ext uri="{FF2B5EF4-FFF2-40B4-BE49-F238E27FC236}">
                  <a16:creationId xmlns:a16="http://schemas.microsoft.com/office/drawing/2014/main" id="{10D93172-A0BF-9EE5-2B91-2E85CC108EF1}"/>
                </a:ext>
              </a:extLst>
            </p:cNvPr>
            <p:cNvSpPr txBox="1"/>
            <p:nvPr/>
          </p:nvSpPr>
          <p:spPr>
            <a:xfrm>
              <a:off x="3581766" y="2778051"/>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手工组装</a:t>
              </a:r>
            </a:p>
          </p:txBody>
        </p:sp>
        <p:sp>
          <p:nvSpPr>
            <p:cNvPr id="22" name="文本框 21">
              <a:extLst>
                <a:ext uri="{FF2B5EF4-FFF2-40B4-BE49-F238E27FC236}">
                  <a16:creationId xmlns:a16="http://schemas.microsoft.com/office/drawing/2014/main" id="{3A414847-0543-25A8-7CC1-6BED12616990}"/>
                </a:ext>
              </a:extLst>
            </p:cNvPr>
            <p:cNvSpPr txBox="1"/>
            <p:nvPr/>
          </p:nvSpPr>
          <p:spPr>
            <a:xfrm>
              <a:off x="3594787" y="3331844"/>
              <a:ext cx="2029783" cy="348813"/>
            </a:xfrm>
            <a:prstGeom prst="rect">
              <a:avLst/>
            </a:prstGeom>
            <a:solidFill>
              <a:srgbClr val="F5E885">
                <a:alpha val="49020"/>
              </a:srgbClr>
            </a:solidFill>
          </p:spPr>
          <p:txBody>
            <a:bodyPr wrap="square" rtlCol="0">
              <a:spAutoFit/>
            </a:bodyPr>
            <a:lstStyle/>
            <a:p>
              <a:pPr algn="ctr"/>
              <a:r>
                <a:rPr kumimoji="1" lang="en-US" altLang="zh-CN" sz="1440" dirty="0">
                  <a:latin typeface="Yuanti SC" charset="-122"/>
                  <a:ea typeface="Yuanti SC" charset="-122"/>
                  <a:cs typeface="Yuanti SC" charset="-122"/>
                </a:rPr>
                <a:t>HAR</a:t>
              </a:r>
              <a:r>
                <a:rPr kumimoji="1" lang="zh-CN" altLang="en-US" sz="1440" dirty="0">
                  <a:latin typeface="Yuanti SC" charset="-122"/>
                  <a:ea typeface="Yuanti SC" charset="-122"/>
                  <a:cs typeface="Yuanti SC" charset="-122"/>
                </a:rPr>
                <a:t> 批量生成</a:t>
              </a:r>
            </a:p>
          </p:txBody>
        </p:sp>
        <p:sp>
          <p:nvSpPr>
            <p:cNvPr id="23" name="文本框 22">
              <a:extLst>
                <a:ext uri="{FF2B5EF4-FFF2-40B4-BE49-F238E27FC236}">
                  <a16:creationId xmlns:a16="http://schemas.microsoft.com/office/drawing/2014/main" id="{80CEBFB1-AD77-5C24-FFD6-5CD02271A1D9}"/>
                </a:ext>
              </a:extLst>
            </p:cNvPr>
            <p:cNvSpPr txBox="1"/>
            <p:nvPr/>
          </p:nvSpPr>
          <p:spPr>
            <a:xfrm>
              <a:off x="3581765" y="3947566"/>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代码迁移</a:t>
              </a:r>
            </a:p>
          </p:txBody>
        </p:sp>
      </p:grpSp>
      <p:grpSp>
        <p:nvGrpSpPr>
          <p:cNvPr id="24" name="组 19">
            <a:extLst>
              <a:ext uri="{FF2B5EF4-FFF2-40B4-BE49-F238E27FC236}">
                <a16:creationId xmlns:a16="http://schemas.microsoft.com/office/drawing/2014/main" id="{D26D9AF5-8592-485B-BCF6-E50413F25610}"/>
              </a:ext>
            </a:extLst>
          </p:cNvPr>
          <p:cNvGrpSpPr/>
          <p:nvPr/>
        </p:nvGrpSpPr>
        <p:grpSpPr>
          <a:xfrm>
            <a:off x="5997758" y="985530"/>
            <a:ext cx="2203445" cy="3629203"/>
            <a:chOff x="6156176" y="1095033"/>
            <a:chExt cx="2448272" cy="4032448"/>
          </a:xfrm>
        </p:grpSpPr>
        <p:sp>
          <p:nvSpPr>
            <p:cNvPr id="25" name="圆角矩形 24">
              <a:extLst>
                <a:ext uri="{FF2B5EF4-FFF2-40B4-BE49-F238E27FC236}">
                  <a16:creationId xmlns:a16="http://schemas.microsoft.com/office/drawing/2014/main" id="{B87198BB-31FB-7390-EF03-84616F795A39}"/>
                </a:ext>
              </a:extLst>
            </p:cNvPr>
            <p:cNvSpPr/>
            <p:nvPr/>
          </p:nvSpPr>
          <p:spPr bwMode="gray">
            <a:xfrm>
              <a:off x="6156176" y="1095033"/>
              <a:ext cx="2448272" cy="4032448"/>
            </a:xfrm>
            <a:prstGeom prst="roundRect">
              <a:avLst/>
            </a:prstGeom>
            <a:solidFill>
              <a:schemeClr val="accent6">
                <a:lumMod val="20000"/>
                <a:lumOff val="80000"/>
              </a:schemeClr>
            </a:solidFill>
            <a:ln w="12700" algn="ctr">
              <a:solidFill>
                <a:srgbClr val="333333"/>
              </a:solidFill>
              <a:prstDash val="sysDash"/>
              <a:miter lim="800000"/>
              <a:headEnd/>
              <a:tailEnd/>
            </a:ln>
            <a:effectLst/>
          </p:spPr>
          <p:txBody>
            <a:bodyPr wrap="none" rtlCol="0" anchor="ctr"/>
            <a:lstStyle/>
            <a:p>
              <a:pPr algn="ctr"/>
              <a:endParaRPr kumimoji="1" lang="zh-CN" altLang="en-US" sz="1620"/>
            </a:p>
          </p:txBody>
        </p:sp>
        <p:sp>
          <p:nvSpPr>
            <p:cNvPr id="26" name="文本框 25">
              <a:extLst>
                <a:ext uri="{FF2B5EF4-FFF2-40B4-BE49-F238E27FC236}">
                  <a16:creationId xmlns:a16="http://schemas.microsoft.com/office/drawing/2014/main" id="{F84A428C-4FA5-07A9-FD3B-60389F925BB6}"/>
                </a:ext>
              </a:extLst>
            </p:cNvPr>
            <p:cNvSpPr txBox="1"/>
            <p:nvPr/>
          </p:nvSpPr>
          <p:spPr>
            <a:xfrm>
              <a:off x="7139101" y="1204689"/>
              <a:ext cx="718145" cy="410369"/>
            </a:xfrm>
            <a:prstGeom prst="rect">
              <a:avLst/>
            </a:prstGeom>
            <a:noFill/>
          </p:spPr>
          <p:txBody>
            <a:bodyPr wrap="none" rtlCol="0">
              <a:spAutoFit/>
            </a:bodyPr>
            <a:lstStyle/>
            <a:p>
              <a:r>
                <a:rPr kumimoji="1" lang="zh-CN" altLang="en-US" dirty="0">
                  <a:solidFill>
                    <a:schemeClr val="accent1">
                      <a:lumMod val="25000"/>
                    </a:schemeClr>
                  </a:solidFill>
                  <a:latin typeface="Yuanti SC" charset="-122"/>
                  <a:ea typeface="Yuanti SC" charset="-122"/>
                  <a:cs typeface="Yuanti SC" charset="-122"/>
                </a:rPr>
                <a:t>回归</a:t>
              </a:r>
            </a:p>
          </p:txBody>
        </p:sp>
        <p:sp>
          <p:nvSpPr>
            <p:cNvPr id="27" name="文本框 26">
              <a:extLst>
                <a:ext uri="{FF2B5EF4-FFF2-40B4-BE49-F238E27FC236}">
                  <a16:creationId xmlns:a16="http://schemas.microsoft.com/office/drawing/2014/main" id="{908716F9-BE84-120E-5C27-3A4E21582E84}"/>
                </a:ext>
              </a:extLst>
            </p:cNvPr>
            <p:cNvSpPr txBox="1"/>
            <p:nvPr/>
          </p:nvSpPr>
          <p:spPr>
            <a:xfrm>
              <a:off x="6620369" y="1747777"/>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触发回归</a:t>
              </a:r>
            </a:p>
          </p:txBody>
        </p:sp>
        <p:sp>
          <p:nvSpPr>
            <p:cNvPr id="28" name="文本框 27">
              <a:extLst>
                <a:ext uri="{FF2B5EF4-FFF2-40B4-BE49-F238E27FC236}">
                  <a16:creationId xmlns:a16="http://schemas.microsoft.com/office/drawing/2014/main" id="{ACAA39DF-AA27-7CD5-E01A-75067748097B}"/>
                </a:ext>
              </a:extLst>
            </p:cNvPr>
            <p:cNvSpPr txBox="1"/>
            <p:nvPr/>
          </p:nvSpPr>
          <p:spPr>
            <a:xfrm>
              <a:off x="7764093" y="1737671"/>
              <a:ext cx="614841"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执行</a:t>
              </a:r>
            </a:p>
          </p:txBody>
        </p:sp>
        <p:sp>
          <p:nvSpPr>
            <p:cNvPr id="29" name="文本框 28">
              <a:extLst>
                <a:ext uri="{FF2B5EF4-FFF2-40B4-BE49-F238E27FC236}">
                  <a16:creationId xmlns:a16="http://schemas.microsoft.com/office/drawing/2014/main" id="{4DBAD9F7-468A-5DF7-2034-E484C3D06849}"/>
                </a:ext>
              </a:extLst>
            </p:cNvPr>
            <p:cNvSpPr txBox="1"/>
            <p:nvPr/>
          </p:nvSpPr>
          <p:spPr>
            <a:xfrm>
              <a:off x="6985214" y="2143659"/>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结果展示</a:t>
              </a:r>
            </a:p>
          </p:txBody>
        </p:sp>
        <p:sp>
          <p:nvSpPr>
            <p:cNvPr id="30" name="文本框 29">
              <a:extLst>
                <a:ext uri="{FF2B5EF4-FFF2-40B4-BE49-F238E27FC236}">
                  <a16:creationId xmlns:a16="http://schemas.microsoft.com/office/drawing/2014/main" id="{48407135-566A-0453-1B51-5D0D58DC998E}"/>
                </a:ext>
              </a:extLst>
            </p:cNvPr>
            <p:cNvSpPr txBox="1"/>
            <p:nvPr/>
          </p:nvSpPr>
          <p:spPr>
            <a:xfrm>
              <a:off x="6403098" y="4625037"/>
              <a:ext cx="2029783" cy="348813"/>
            </a:xfrm>
            <a:prstGeom prst="rect">
              <a:avLst/>
            </a:prstGeom>
            <a:solidFill>
              <a:srgbClr val="F5E885"/>
            </a:solidFill>
          </p:spPr>
          <p:txBody>
            <a:bodyPr wrap="square" rtlCol="0">
              <a:spAutoFit/>
            </a:bodyPr>
            <a:lstStyle/>
            <a:p>
              <a:pPr algn="ctr"/>
              <a:r>
                <a:rPr kumimoji="1" lang="zh-CN" altLang="en-US" sz="1440" dirty="0">
                  <a:latin typeface="Yuanti SC" charset="-122"/>
                  <a:ea typeface="Yuanti SC" charset="-122"/>
                  <a:cs typeface="Yuanti SC" charset="-122"/>
                </a:rPr>
                <a:t>按需回归</a:t>
              </a:r>
            </a:p>
          </p:txBody>
        </p:sp>
        <p:sp>
          <p:nvSpPr>
            <p:cNvPr id="31" name="文本框 30">
              <a:extLst>
                <a:ext uri="{FF2B5EF4-FFF2-40B4-BE49-F238E27FC236}">
                  <a16:creationId xmlns:a16="http://schemas.microsoft.com/office/drawing/2014/main" id="{E43517B3-3B24-7FF4-DE23-C56B93CA3FAD}"/>
                </a:ext>
              </a:extLst>
            </p:cNvPr>
            <p:cNvSpPr txBox="1"/>
            <p:nvPr/>
          </p:nvSpPr>
          <p:spPr>
            <a:xfrm>
              <a:off x="6390078" y="2773916"/>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定时回归</a:t>
              </a:r>
            </a:p>
          </p:txBody>
        </p:sp>
        <p:sp>
          <p:nvSpPr>
            <p:cNvPr id="32" name="文本框 31">
              <a:extLst>
                <a:ext uri="{FF2B5EF4-FFF2-40B4-BE49-F238E27FC236}">
                  <a16:creationId xmlns:a16="http://schemas.microsoft.com/office/drawing/2014/main" id="{FDE7171A-800C-342B-2E35-A8B753AC6F2D}"/>
                </a:ext>
              </a:extLst>
            </p:cNvPr>
            <p:cNvSpPr txBox="1"/>
            <p:nvPr/>
          </p:nvSpPr>
          <p:spPr>
            <a:xfrm>
              <a:off x="6403099" y="3327709"/>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即时触发</a:t>
              </a:r>
            </a:p>
          </p:txBody>
        </p:sp>
        <p:sp>
          <p:nvSpPr>
            <p:cNvPr id="33" name="文本框 32">
              <a:extLst>
                <a:ext uri="{FF2B5EF4-FFF2-40B4-BE49-F238E27FC236}">
                  <a16:creationId xmlns:a16="http://schemas.microsoft.com/office/drawing/2014/main" id="{EC6106DF-72A0-233E-57FD-244464FB3E42}"/>
                </a:ext>
              </a:extLst>
            </p:cNvPr>
            <p:cNvSpPr txBox="1"/>
            <p:nvPr/>
          </p:nvSpPr>
          <p:spPr>
            <a:xfrm>
              <a:off x="6390077" y="3943431"/>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事件触发</a:t>
              </a:r>
            </a:p>
          </p:txBody>
        </p:sp>
      </p:grpSp>
      <p:sp>
        <p:nvSpPr>
          <p:cNvPr id="34" name="矩形 33">
            <a:extLst>
              <a:ext uri="{FF2B5EF4-FFF2-40B4-BE49-F238E27FC236}">
                <a16:creationId xmlns:a16="http://schemas.microsoft.com/office/drawing/2014/main" id="{32253926-5CA2-0D94-F456-283643BD4EAF}"/>
              </a:ext>
            </a:extLst>
          </p:cNvPr>
          <p:cNvSpPr/>
          <p:nvPr/>
        </p:nvSpPr>
        <p:spPr>
          <a:xfrm>
            <a:off x="281624" y="4726034"/>
            <a:ext cx="7255512" cy="313932"/>
          </a:xfrm>
          <a:prstGeom prst="rect">
            <a:avLst/>
          </a:prstGeom>
        </p:spPr>
        <p:txBody>
          <a:bodyPr wrap="none">
            <a:spAutoFit/>
          </a:bodyPr>
          <a:lstStyle/>
          <a:p>
            <a:pPr algn="ctr"/>
            <a:r>
              <a:rPr kumimoji="1" lang="en-US" altLang="zh-CN" sz="1440" dirty="0">
                <a:solidFill>
                  <a:schemeClr val="bg1">
                    <a:lumMod val="50000"/>
                  </a:schemeClr>
                </a:solidFill>
                <a:latin typeface="Yuanti SC" charset="-122"/>
                <a:ea typeface="Yuanti SC" charset="-122"/>
                <a:cs typeface="Yuanti SC" charset="-122"/>
              </a:rPr>
              <a:t>RAML</a:t>
            </a:r>
            <a:r>
              <a:rPr kumimoji="1" lang="zh-CN" altLang="en-US" sz="1440" dirty="0">
                <a:solidFill>
                  <a:schemeClr val="bg1">
                    <a:lumMod val="50000"/>
                  </a:schemeClr>
                </a:solidFill>
                <a:latin typeface="Yuanti SC" charset="-122"/>
                <a:ea typeface="Yuanti SC" charset="-122"/>
                <a:cs typeface="Yuanti SC" charset="-122"/>
              </a:rPr>
              <a:t>：</a:t>
            </a:r>
            <a:r>
              <a:rPr kumimoji="1" lang="ro-RO" altLang="zh-CN" sz="1440" dirty="0">
                <a:solidFill>
                  <a:schemeClr val="bg1">
                    <a:lumMod val="50000"/>
                  </a:schemeClr>
                </a:solidFill>
                <a:latin typeface="Yuanti SC" charset="-122"/>
                <a:ea typeface="Yuanti SC" charset="-122"/>
                <a:cs typeface="Yuanti SC" charset="-122"/>
              </a:rPr>
              <a:t>RESTful API</a:t>
            </a:r>
            <a:r>
              <a:rPr kumimoji="1" lang="zh-CN" altLang="ro-RO" sz="1440" dirty="0">
                <a:solidFill>
                  <a:schemeClr val="bg1">
                    <a:lumMod val="50000"/>
                  </a:schemeClr>
                </a:solidFill>
                <a:latin typeface="Yuanti SC" charset="-122"/>
                <a:ea typeface="Yuanti SC" charset="-122"/>
                <a:cs typeface="Yuanti SC" charset="-122"/>
              </a:rPr>
              <a:t>描述性语言</a:t>
            </a:r>
            <a:r>
              <a:rPr kumimoji="1" lang="zh-CN" altLang="en-US" sz="1440" dirty="0">
                <a:solidFill>
                  <a:schemeClr val="bg1">
                    <a:lumMod val="50000"/>
                  </a:schemeClr>
                </a:solidFill>
                <a:latin typeface="Yuanti SC" charset="-122"/>
                <a:ea typeface="Yuanti SC" charset="-122"/>
                <a:cs typeface="Yuanti SC" charset="-122"/>
              </a:rPr>
              <a:t>；</a:t>
            </a:r>
            <a:r>
              <a:rPr kumimoji="1" lang="en-US" altLang="zh-CN" sz="1440" dirty="0">
                <a:solidFill>
                  <a:schemeClr val="bg1">
                    <a:lumMod val="50000"/>
                  </a:schemeClr>
                </a:solidFill>
                <a:latin typeface="Yuanti SC" charset="-122"/>
                <a:ea typeface="Yuanti SC" charset="-122"/>
                <a:cs typeface="Yuanti SC" charset="-122"/>
              </a:rPr>
              <a:t>HAR</a:t>
            </a:r>
            <a:r>
              <a:rPr kumimoji="1" lang="zh-CN" altLang="en-US" sz="1440" dirty="0">
                <a:solidFill>
                  <a:schemeClr val="bg1">
                    <a:lumMod val="50000"/>
                  </a:schemeClr>
                </a:solidFill>
                <a:latin typeface="Yuanti SC" charset="-122"/>
                <a:ea typeface="Yuanti SC" charset="-122"/>
                <a:cs typeface="Yuanti SC" charset="-122"/>
              </a:rPr>
              <a:t>：基于</a:t>
            </a:r>
            <a:r>
              <a:rPr kumimoji="1" lang="en-US" altLang="zh-CN" sz="1440" dirty="0">
                <a:solidFill>
                  <a:schemeClr val="bg1">
                    <a:lumMod val="50000"/>
                  </a:schemeClr>
                </a:solidFill>
                <a:latin typeface="Yuanti SC" charset="-122"/>
                <a:ea typeface="Yuanti SC" charset="-122"/>
                <a:cs typeface="Yuanti SC" charset="-122"/>
              </a:rPr>
              <a:t>JSON</a:t>
            </a:r>
            <a:r>
              <a:rPr kumimoji="1" lang="zh-CN" altLang="en-US" sz="1440" dirty="0">
                <a:solidFill>
                  <a:schemeClr val="bg1">
                    <a:lumMod val="50000"/>
                  </a:schemeClr>
                </a:solidFill>
                <a:latin typeface="Yuanti SC" charset="-122"/>
                <a:ea typeface="Yuanti SC" charset="-122"/>
                <a:cs typeface="Yuanti SC" charset="-122"/>
              </a:rPr>
              <a:t>、储存</a:t>
            </a:r>
            <a:r>
              <a:rPr kumimoji="1" lang="en-US" altLang="zh-CN" sz="1440" dirty="0">
                <a:solidFill>
                  <a:schemeClr val="bg1">
                    <a:lumMod val="50000"/>
                  </a:schemeClr>
                </a:solidFill>
                <a:latin typeface="Yuanti SC" charset="-122"/>
                <a:ea typeface="Yuanti SC" charset="-122"/>
                <a:cs typeface="Yuanti SC" charset="-122"/>
              </a:rPr>
              <a:t>HTTP</a:t>
            </a:r>
            <a:r>
              <a:rPr kumimoji="1" lang="zh-CN" altLang="en-US" sz="1440" dirty="0">
                <a:solidFill>
                  <a:schemeClr val="bg1">
                    <a:lumMod val="50000"/>
                  </a:schemeClr>
                </a:solidFill>
                <a:latin typeface="Yuanti SC" charset="-122"/>
                <a:ea typeface="Yuanti SC" charset="-122"/>
                <a:cs typeface="Yuanti SC" charset="-122"/>
              </a:rPr>
              <a:t>请求</a:t>
            </a:r>
            <a:r>
              <a:rPr kumimoji="1" lang="en-US" altLang="zh-CN" sz="1440" dirty="0">
                <a:solidFill>
                  <a:schemeClr val="bg1">
                    <a:lumMod val="50000"/>
                  </a:schemeClr>
                </a:solidFill>
                <a:latin typeface="Yuanti SC" charset="-122"/>
                <a:ea typeface="Yuanti SC" charset="-122"/>
                <a:cs typeface="Yuanti SC" charset="-122"/>
              </a:rPr>
              <a:t>/</a:t>
            </a:r>
            <a:r>
              <a:rPr kumimoji="1" lang="zh-CN" altLang="en-US" sz="1440" dirty="0">
                <a:solidFill>
                  <a:schemeClr val="bg1">
                    <a:lumMod val="50000"/>
                  </a:schemeClr>
                </a:solidFill>
                <a:latin typeface="Yuanti SC" charset="-122"/>
                <a:ea typeface="Yuanti SC" charset="-122"/>
                <a:cs typeface="Yuanti SC" charset="-122"/>
              </a:rPr>
              <a:t>响应信息的文件格式</a:t>
            </a:r>
          </a:p>
        </p:txBody>
      </p:sp>
    </p:spTree>
    <p:extLst>
      <p:ext uri="{BB962C8B-B14F-4D97-AF65-F5344CB8AC3E}">
        <p14:creationId xmlns:p14="http://schemas.microsoft.com/office/powerpoint/2010/main" val="178123351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E8A4F-0972-DA7F-53A0-EADA369A7D06}"/>
              </a:ext>
            </a:extLst>
          </p:cNvPr>
          <p:cNvSpPr>
            <a:spLocks noGrp="1"/>
          </p:cNvSpPr>
          <p:nvPr>
            <p:ph type="title"/>
          </p:nvPr>
        </p:nvSpPr>
        <p:spPr/>
        <p:txBody>
          <a:bodyPr>
            <a:normAutofit/>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基于</a:t>
            </a:r>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工具 </a:t>
            </a:r>
            <a:r>
              <a:rPr kumimoji="1" lang="en-US" altLang="zh-CN" sz="2000" b="0" dirty="0">
                <a:solidFill>
                  <a:srgbClr val="0070C0"/>
                </a:solidFill>
                <a:latin typeface="微软雅黑" panose="020B0503020204020204" pitchFamily="34" charset="-122"/>
                <a:ea typeface="微软雅黑" panose="020B0503020204020204" pitchFamily="34" charset="-122"/>
              </a:rPr>
              <a:t>-</a:t>
            </a:r>
            <a:r>
              <a:rPr kumimoji="1" lang="zh-CN" altLang="en-US" sz="2000" b="0" dirty="0">
                <a:solidFill>
                  <a:srgbClr val="0070C0"/>
                </a:solidFill>
                <a:latin typeface="微软雅黑" panose="020B0503020204020204" pitchFamily="34" charset="-122"/>
                <a:ea typeface="微软雅黑" panose="020B0503020204020204" pitchFamily="34" charset="-122"/>
              </a:rPr>
              <a:t>续</a:t>
            </a:r>
            <a:endParaRPr kumimoji="1" lang="zh-CN" altLang="en-US" sz="2000" b="0" dirty="0"/>
          </a:p>
        </p:txBody>
      </p:sp>
      <p:sp>
        <p:nvSpPr>
          <p:cNvPr id="4" name="矩形 3">
            <a:extLst>
              <a:ext uri="{FF2B5EF4-FFF2-40B4-BE49-F238E27FC236}">
                <a16:creationId xmlns:a16="http://schemas.microsoft.com/office/drawing/2014/main" id="{C6F68338-5123-A04E-6A7C-08733F5CBCD6}"/>
              </a:ext>
            </a:extLst>
          </p:cNvPr>
          <p:cNvSpPr/>
          <p:nvPr/>
        </p:nvSpPr>
        <p:spPr>
          <a:xfrm>
            <a:off x="3658937" y="976202"/>
            <a:ext cx="4925347" cy="3400162"/>
          </a:xfrm>
          <a:prstGeom prst="rect">
            <a:avLst/>
          </a:prstGeom>
        </p:spPr>
        <p:txBody>
          <a:bodyPr wrap="square">
            <a:spAutoFit/>
          </a:bodyPr>
          <a:lstStyle/>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2"/>
              </a:rPr>
              <a:t>Mockbin</a:t>
            </a:r>
            <a:r>
              <a:rPr lang="zh-CN" altLang="en-US" sz="1620" dirty="0">
                <a:latin typeface="Yuanti SC" charset="-122"/>
                <a:ea typeface="Yuanti SC" charset="-122"/>
                <a:cs typeface="Yuanti SC" charset="-122"/>
              </a:rPr>
              <a:t>：可从</a:t>
            </a:r>
            <a:r>
              <a:rPr lang="en-US" altLang="zh-CN" sz="1620" dirty="0">
                <a:latin typeface="Yuanti SC" charset="-122"/>
                <a:ea typeface="Yuanti SC" charset="-122"/>
                <a:cs typeface="Yuanti SC" charset="-122"/>
              </a:rPr>
              <a:t>HAR</a:t>
            </a:r>
            <a:r>
              <a:rPr lang="zh-CN" altLang="en-US" sz="1620" dirty="0">
                <a:latin typeface="Yuanti SC" charset="-122"/>
                <a:ea typeface="Yuanti SC" charset="-122"/>
                <a:cs typeface="Yuanti SC" charset="-122"/>
              </a:rPr>
              <a:t>文件生成一个模拟桩</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3"/>
              </a:rPr>
              <a:t>RAP</a:t>
            </a:r>
            <a:r>
              <a:rPr lang="zh-CN" altLang="en-US" sz="1620" dirty="0">
                <a:latin typeface="Yuanti SC" charset="-122"/>
                <a:ea typeface="Yuanti SC" charset="-122"/>
                <a:cs typeface="Yuanti SC" charset="-122"/>
              </a:rPr>
              <a:t>：淘宝开发的</a:t>
            </a:r>
            <a:r>
              <a:rPr lang="en-US" altLang="zh-CN" sz="1620" dirty="0">
                <a:latin typeface="Yuanti SC" charset="-122"/>
                <a:ea typeface="Yuanti SC" charset="-122"/>
                <a:cs typeface="Yuanti SC" charset="-122"/>
              </a:rPr>
              <a:t>API</a:t>
            </a:r>
            <a:r>
              <a:rPr lang="zh-CN" altLang="en-US" sz="1620" dirty="0">
                <a:latin typeface="Yuanti SC" charset="-122"/>
                <a:ea typeface="Yuanti SC" charset="-122"/>
                <a:cs typeface="Yuanti SC" charset="-122"/>
              </a:rPr>
              <a:t>管理工具</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4"/>
              </a:rPr>
              <a:t>Swagger</a:t>
            </a:r>
            <a:r>
              <a:rPr lang="zh-CN" altLang="en-US" sz="1620" dirty="0">
                <a:latin typeface="Yuanti SC" charset="-122"/>
                <a:ea typeface="Yuanti SC" charset="-122"/>
                <a:cs typeface="Yuanti SC" charset="-122"/>
              </a:rPr>
              <a:t>：流行的</a:t>
            </a:r>
            <a:r>
              <a:rPr lang="en-US" altLang="zh-CN" sz="1620" dirty="0">
                <a:latin typeface="Yuanti SC" charset="-122"/>
                <a:ea typeface="Yuanti SC" charset="-122"/>
                <a:cs typeface="Yuanti SC" charset="-122"/>
              </a:rPr>
              <a:t>API</a:t>
            </a:r>
            <a:r>
              <a:rPr lang="zh-CN" altLang="en-US" sz="1620" dirty="0">
                <a:latin typeface="Yuanti SC" charset="-122"/>
                <a:ea typeface="Yuanti SC" charset="-122"/>
                <a:cs typeface="Yuanti SC" charset="-122"/>
              </a:rPr>
              <a:t>定义工具、规范</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5"/>
              </a:rPr>
              <a:t>Easy Mock</a:t>
            </a:r>
            <a:r>
              <a:rPr lang="zh-CN" altLang="en-US" sz="1620" dirty="0">
                <a:latin typeface="Yuanti SC" charset="-122"/>
                <a:ea typeface="Yuanti SC" charset="-122"/>
                <a:cs typeface="Yuanti SC" charset="-122"/>
              </a:rPr>
              <a:t>：从</a:t>
            </a:r>
            <a:r>
              <a:rPr lang="en-US" altLang="zh-CN" sz="1620" dirty="0">
                <a:latin typeface="Yuanti SC" charset="-122"/>
                <a:ea typeface="Yuanti SC" charset="-122"/>
                <a:cs typeface="Yuanti SC" charset="-122"/>
              </a:rPr>
              <a:t>swagger</a:t>
            </a:r>
            <a:r>
              <a:rPr lang="zh-CN" altLang="en-US" sz="1620" dirty="0">
                <a:latin typeface="Yuanti SC" charset="-122"/>
                <a:ea typeface="Yuanti SC" charset="-122"/>
                <a:cs typeface="Yuanti SC" charset="-122"/>
              </a:rPr>
              <a:t>生成数据</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6"/>
              </a:rPr>
              <a:t>Doclever</a:t>
            </a:r>
            <a:r>
              <a:rPr lang="zh-CN" altLang="en-US" sz="1620" dirty="0">
                <a:latin typeface="Yuanti SC" charset="-122"/>
                <a:ea typeface="Yuanti SC" charset="-122"/>
                <a:cs typeface="Yuanti SC" charset="-122"/>
              </a:rPr>
              <a:t>：编写</a:t>
            </a:r>
            <a:r>
              <a:rPr lang="en-US" altLang="zh-CN" sz="1620" dirty="0">
                <a:latin typeface="Yuanti SC" charset="-122"/>
                <a:ea typeface="Yuanti SC" charset="-122"/>
                <a:cs typeface="Yuanti SC" charset="-122"/>
              </a:rPr>
              <a:t>REST</a:t>
            </a:r>
            <a:r>
              <a:rPr lang="zh-CN" altLang="en-US" sz="1620" dirty="0">
                <a:latin typeface="Yuanti SC" charset="-122"/>
                <a:ea typeface="Yuanti SC" charset="-122"/>
                <a:cs typeface="Yuanti SC" charset="-122"/>
              </a:rPr>
              <a:t>接口文档，生成测试数据</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7"/>
              </a:rPr>
              <a:t>Mocky</a:t>
            </a:r>
            <a:r>
              <a:rPr lang="zh-CN" altLang="en-US" sz="1620" dirty="0">
                <a:latin typeface="Yuanti SC" charset="-122"/>
                <a:ea typeface="Yuanti SC" charset="-122"/>
                <a:cs typeface="Yuanti SC" charset="-122"/>
              </a:rPr>
              <a:t>：无需登录，直接生成</a:t>
            </a:r>
            <a:r>
              <a:rPr lang="en-US" altLang="zh-CN" sz="1620" dirty="0">
                <a:latin typeface="Yuanti SC" charset="-122"/>
                <a:ea typeface="Yuanti SC" charset="-122"/>
                <a:cs typeface="Yuanti SC" charset="-122"/>
              </a:rPr>
              <a:t>response</a:t>
            </a:r>
            <a:endParaRPr lang="zh-CN" altLang="en-US" sz="1620" dirty="0">
              <a:latin typeface="Yuanti SC" charset="-122"/>
              <a:ea typeface="Yuanti SC" charset="-122"/>
              <a:cs typeface="Yuanti SC" charset="-122"/>
            </a:endParaRP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8"/>
              </a:rPr>
              <a:t>kristofa/mock-http-server</a:t>
            </a:r>
            <a:endParaRPr lang="zh-CN" altLang="en-US" sz="1620" dirty="0">
              <a:latin typeface="Yuanti SC" charset="-122"/>
              <a:ea typeface="Yuanti SC" charset="-122"/>
              <a:cs typeface="Yuanti SC" charset="-122"/>
            </a:endParaRP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9"/>
              </a:rPr>
              <a:t>wiremock</a:t>
            </a:r>
            <a:endParaRPr lang="zh-CN" altLang="en-US" sz="1620" dirty="0">
              <a:latin typeface="Yuanti SC" charset="-122"/>
              <a:ea typeface="Yuanti SC" charset="-122"/>
              <a:cs typeface="Yuanti SC" charset="-122"/>
            </a:endParaRPr>
          </a:p>
        </p:txBody>
      </p:sp>
      <p:sp>
        <p:nvSpPr>
          <p:cNvPr id="5" name="矩形 4">
            <a:extLst>
              <a:ext uri="{FF2B5EF4-FFF2-40B4-BE49-F238E27FC236}">
                <a16:creationId xmlns:a16="http://schemas.microsoft.com/office/drawing/2014/main" id="{F15786EC-A6C8-C9F4-5C87-6D64DE7D2BBC}"/>
              </a:ext>
            </a:extLst>
          </p:cNvPr>
          <p:cNvSpPr/>
          <p:nvPr/>
        </p:nvSpPr>
        <p:spPr>
          <a:xfrm>
            <a:off x="651077" y="1150863"/>
            <a:ext cx="2462674" cy="1992918"/>
          </a:xfrm>
          <a:prstGeom prst="rect">
            <a:avLst/>
          </a:prstGeom>
        </p:spPr>
        <p:txBody>
          <a:bodyPr wrap="square">
            <a:spAutoFit/>
          </a:bodyPr>
          <a:lstStyle/>
          <a:p>
            <a:pPr marL="308610" indent="-308610" eaLnBrk="0" hangingPunct="0">
              <a:lnSpc>
                <a:spcPct val="130000"/>
              </a:lnSpc>
              <a:spcBef>
                <a:spcPct val="20000"/>
              </a:spcBef>
              <a:buClr>
                <a:srgbClr val="00B0F0"/>
              </a:buClr>
              <a:buSzPct val="80000"/>
              <a:buFont typeface="Wingdings" charset="0"/>
              <a:buChar char="p"/>
            </a:pPr>
            <a:r>
              <a:rPr lang="en-US" altLang="zh-CN" sz="2160" dirty="0">
                <a:latin typeface="Yuanti SC" charset="-122"/>
                <a:ea typeface="Yuanti SC" charset="-122"/>
                <a:cs typeface="Yuanti SC" charset="-122"/>
              </a:rPr>
              <a:t>SoapUI</a:t>
            </a:r>
          </a:p>
          <a:p>
            <a:pPr marL="308610" indent="-308610" eaLnBrk="0" hangingPunct="0">
              <a:lnSpc>
                <a:spcPct val="130000"/>
              </a:lnSpc>
              <a:spcBef>
                <a:spcPct val="20000"/>
              </a:spcBef>
              <a:buClr>
                <a:srgbClr val="00B0F0"/>
              </a:buClr>
              <a:buSzPct val="80000"/>
              <a:buFont typeface="Wingdings" charset="0"/>
              <a:buChar char="p"/>
            </a:pPr>
            <a:r>
              <a:rPr lang="en-US" altLang="zh-CN" sz="2160" dirty="0">
                <a:latin typeface="Yuanti SC" charset="-122"/>
                <a:ea typeface="Yuanti SC" charset="-122"/>
                <a:cs typeface="Yuanti SC" charset="-122"/>
              </a:rPr>
              <a:t>Rest-Assured</a:t>
            </a:r>
          </a:p>
          <a:p>
            <a:pPr marL="308610" indent="-308610" eaLnBrk="0" hangingPunct="0">
              <a:lnSpc>
                <a:spcPct val="130000"/>
              </a:lnSpc>
              <a:spcBef>
                <a:spcPct val="20000"/>
              </a:spcBef>
              <a:buClr>
                <a:srgbClr val="00B0F0"/>
              </a:buClr>
              <a:buSzPct val="80000"/>
              <a:buFont typeface="Wingdings" charset="0"/>
              <a:buChar char="p"/>
            </a:pPr>
            <a:r>
              <a:rPr lang="en-US" altLang="zh-CN" sz="2160" dirty="0" err="1">
                <a:latin typeface="Yuanti SC" charset="-122"/>
                <a:ea typeface="Yuanti SC" charset="-122"/>
                <a:cs typeface="Yuanti SC" charset="-122"/>
              </a:rPr>
              <a:t>SOAtest</a:t>
            </a:r>
            <a:endParaRPr lang="en-US" altLang="zh-CN" sz="2160" dirty="0">
              <a:latin typeface="Yuanti SC" charset="-122"/>
              <a:ea typeface="Yuanti SC" charset="-122"/>
              <a:cs typeface="Yuanti SC" charset="-122"/>
            </a:endParaRPr>
          </a:p>
          <a:p>
            <a:pPr marL="308610" indent="-308610" eaLnBrk="0" hangingPunct="0">
              <a:lnSpc>
                <a:spcPct val="130000"/>
              </a:lnSpc>
              <a:spcBef>
                <a:spcPct val="20000"/>
              </a:spcBef>
              <a:buClr>
                <a:srgbClr val="00B0F0"/>
              </a:buClr>
              <a:buSzPct val="80000"/>
              <a:buFont typeface="Wingdings" charset="0"/>
              <a:buChar char="p"/>
            </a:pPr>
            <a:r>
              <a:rPr lang="en-US" altLang="zh-CN" sz="2160" dirty="0" err="1">
                <a:latin typeface="Yuanti SC" charset="-122"/>
                <a:ea typeface="Yuanti SC" charset="-122"/>
                <a:cs typeface="Yuanti SC" charset="-122"/>
              </a:rPr>
              <a:t>APIfortress</a:t>
            </a:r>
            <a:endParaRPr lang="en-US" altLang="zh-CN" sz="2160" dirty="0">
              <a:latin typeface="Yuanti SC" charset="-122"/>
              <a:ea typeface="Yuanti SC" charset="-122"/>
              <a:cs typeface="Yuanti SC" charset="-122"/>
            </a:endParaRPr>
          </a:p>
        </p:txBody>
      </p:sp>
      <p:pic>
        <p:nvPicPr>
          <p:cNvPr id="6" name="图片 5">
            <a:extLst>
              <a:ext uri="{FF2B5EF4-FFF2-40B4-BE49-F238E27FC236}">
                <a16:creationId xmlns:a16="http://schemas.microsoft.com/office/drawing/2014/main" id="{F86DA489-8F36-FE1F-AA86-D3992E436816}"/>
              </a:ext>
            </a:extLst>
          </p:cNvPr>
          <p:cNvPicPr>
            <a:picLocks noChangeAspect="1"/>
          </p:cNvPicPr>
          <p:nvPr/>
        </p:nvPicPr>
        <p:blipFill>
          <a:blip r:embed="rId10"/>
          <a:stretch>
            <a:fillRect/>
          </a:stretch>
        </p:blipFill>
        <p:spPr>
          <a:xfrm>
            <a:off x="917824" y="3321392"/>
            <a:ext cx="1230060" cy="1230060"/>
          </a:xfrm>
          <a:prstGeom prst="rect">
            <a:avLst/>
          </a:prstGeom>
        </p:spPr>
      </p:pic>
      <p:sp>
        <p:nvSpPr>
          <p:cNvPr id="7" name="文本框 6">
            <a:extLst>
              <a:ext uri="{FF2B5EF4-FFF2-40B4-BE49-F238E27FC236}">
                <a16:creationId xmlns:a16="http://schemas.microsoft.com/office/drawing/2014/main" id="{258A9E75-3752-8645-8276-4F2845F72FAA}"/>
              </a:ext>
            </a:extLst>
          </p:cNvPr>
          <p:cNvSpPr txBox="1"/>
          <p:nvPr/>
        </p:nvSpPr>
        <p:spPr>
          <a:xfrm>
            <a:off x="812144" y="4551452"/>
            <a:ext cx="1441420"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详见公众号文章</a:t>
            </a:r>
          </a:p>
        </p:txBody>
      </p:sp>
    </p:spTree>
    <p:extLst>
      <p:ext uri="{BB962C8B-B14F-4D97-AF65-F5344CB8AC3E}">
        <p14:creationId xmlns:p14="http://schemas.microsoft.com/office/powerpoint/2010/main" val="3187832379"/>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Web</a:t>
            </a:r>
            <a:r>
              <a:rPr lang="zh-CN" altLang="en-US" sz="4500" b="1" dirty="0">
                <a:ln w="19050">
                  <a:noFill/>
                </a:ln>
                <a:solidFill>
                  <a:srgbClr val="FFFFFF"/>
                </a:solidFill>
                <a:latin typeface="微软雅黑" panose="020B0503020204020204" charset="-122"/>
                <a:ea typeface="微软雅黑" panose="020B0503020204020204" charset="-122"/>
              </a:rPr>
              <a:t> </a:t>
            </a:r>
            <a:r>
              <a:rPr lang="en-US" altLang="zh-CN" sz="4500" b="1" dirty="0">
                <a:ln w="19050">
                  <a:noFill/>
                </a:ln>
                <a:solidFill>
                  <a:srgbClr val="FFFFFF"/>
                </a:solidFill>
                <a:latin typeface="微软雅黑" panose="020B0503020204020204" charset="-122"/>
                <a:ea typeface="微软雅黑" panose="020B0503020204020204" charset="-122"/>
              </a:rPr>
              <a:t>UI</a:t>
            </a:r>
            <a:r>
              <a:rPr lang="zh-CN" altLang="en-US" sz="4500" b="1" dirty="0">
                <a:ln w="19050">
                  <a:noFill/>
                </a:ln>
                <a:solidFill>
                  <a:srgbClr val="FFFFFF"/>
                </a:solidFill>
                <a:latin typeface="微软雅黑" panose="020B0503020204020204" charset="-122"/>
                <a:ea typeface="微软雅黑" panose="020B0503020204020204" charset="-122"/>
              </a:rPr>
              <a:t> 自动化</a:t>
            </a:r>
            <a:r>
              <a:rPr lang="zh-CN" altLang="zh-CN" sz="4500" b="1" dirty="0">
                <a:ln w="19050">
                  <a:noFill/>
                </a:ln>
                <a:solidFill>
                  <a:srgbClr val="FFFFFF"/>
                </a:solidFill>
                <a:latin typeface="微软雅黑" panose="020B0503020204020204" charset="-122"/>
                <a:ea typeface="微软雅黑" panose="020B0503020204020204" charset="-122"/>
              </a:rPr>
              <a:t>测试</a:t>
            </a:r>
            <a:endParaRPr lang="zh-CN" altLang="en-US" sz="4500" b="1" dirty="0">
              <a:ln w="19050">
                <a:noFill/>
              </a:ln>
              <a:solidFill>
                <a:srgbClr val="FFFFFF"/>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16B84B81-CA86-9164-97C3-DD612E043F99}"/>
              </a:ext>
            </a:extLst>
          </p:cNvPr>
          <p:cNvSpPr txBox="1"/>
          <p:nvPr/>
        </p:nvSpPr>
        <p:spPr>
          <a:xfrm>
            <a:off x="3485617" y="3074403"/>
            <a:ext cx="2646878" cy="461665"/>
          </a:xfrm>
          <a:prstGeom prst="rect">
            <a:avLst/>
          </a:prstGeom>
          <a:noFill/>
        </p:spPr>
        <p:txBody>
          <a:bodyPr wrap="none" rtlCol="0">
            <a:spAutoFit/>
          </a:bodyPr>
          <a:lstStyle/>
          <a:p>
            <a:r>
              <a:rPr kumimoji="1" lang="zh-CN" altLang="en-US" sz="2400" dirty="0">
                <a:solidFill>
                  <a:srgbClr val="00B0F0"/>
                </a:solidFill>
                <a:latin typeface="Microsoft YaHei" panose="020B0503020204020204" pitchFamily="34" charset="-122"/>
                <a:ea typeface="Microsoft YaHei" panose="020B0503020204020204" pitchFamily="34" charset="-122"/>
              </a:rPr>
              <a:t>原理、框架与工具</a:t>
            </a:r>
          </a:p>
        </p:txBody>
      </p:sp>
    </p:spTree>
    <p:extLst>
      <p:ext uri="{BB962C8B-B14F-4D97-AF65-F5344CB8AC3E}">
        <p14:creationId xmlns:p14="http://schemas.microsoft.com/office/powerpoint/2010/main" val="266305279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567450" y="296538"/>
            <a:ext cx="4929188" cy="559594"/>
          </a:xfrm>
        </p:spPr>
        <p:txBody>
          <a:bodyPr>
            <a:normAutofit/>
          </a:bodyPr>
          <a:lstStyle/>
          <a:p>
            <a:r>
              <a:rPr lang="zh-CN" altLang="en-US" dirty="0">
                <a:latin typeface="微软雅黑" panose="020B0503020204020204" pitchFamily="34" charset="-122"/>
                <a:ea typeface="微软雅黑" panose="020B0503020204020204" pitchFamily="34" charset="-122"/>
              </a:rPr>
              <a:t>自动化测试越来越受重视</a:t>
            </a:r>
          </a:p>
        </p:txBody>
      </p:sp>
      <p:pic>
        <p:nvPicPr>
          <p:cNvPr id="13" name="图片 12">
            <a:extLst>
              <a:ext uri="{FF2B5EF4-FFF2-40B4-BE49-F238E27FC236}">
                <a16:creationId xmlns:a16="http://schemas.microsoft.com/office/drawing/2014/main" id="{D2C36778-C360-8665-508E-315089568AF6}"/>
              </a:ext>
            </a:extLst>
          </p:cNvPr>
          <p:cNvPicPr>
            <a:picLocks noChangeAspect="1"/>
          </p:cNvPicPr>
          <p:nvPr/>
        </p:nvPicPr>
        <p:blipFill>
          <a:blip r:embed="rId3"/>
          <a:stretch>
            <a:fillRect/>
          </a:stretch>
        </p:blipFill>
        <p:spPr>
          <a:xfrm>
            <a:off x="909070" y="1907458"/>
            <a:ext cx="7325859" cy="2659707"/>
          </a:xfrm>
          <a:prstGeom prst="rect">
            <a:avLst/>
          </a:prstGeom>
        </p:spPr>
      </p:pic>
      <p:sp>
        <p:nvSpPr>
          <p:cNvPr id="14" name="文本框 13">
            <a:extLst>
              <a:ext uri="{FF2B5EF4-FFF2-40B4-BE49-F238E27FC236}">
                <a16:creationId xmlns:a16="http://schemas.microsoft.com/office/drawing/2014/main" id="{F2D5BA88-6BA0-1243-32C5-7D63DDF59E81}"/>
              </a:ext>
            </a:extLst>
          </p:cNvPr>
          <p:cNvSpPr txBox="1"/>
          <p:nvPr/>
        </p:nvSpPr>
        <p:spPr>
          <a:xfrm>
            <a:off x="636276" y="1032608"/>
            <a:ext cx="7858795" cy="1449628"/>
          </a:xfrm>
          <a:prstGeom prst="rect">
            <a:avLst/>
          </a:prstGeom>
          <a:noFill/>
        </p:spPr>
        <p:txBody>
          <a:bodyPr wrap="square" rtlCol="0">
            <a:spAutoFit/>
          </a:bodyPr>
          <a:lstStyle/>
          <a:p>
            <a:pPr>
              <a:lnSpc>
                <a:spcPct val="130000"/>
              </a:lnSpc>
            </a:pPr>
            <a:r>
              <a:rPr kumimoji="1" lang="zh-CN" altLang="en-US" dirty="0">
                <a:latin typeface="Microsoft YaHei" panose="020B0503020204020204" pitchFamily="34" charset="-122"/>
                <a:ea typeface="Microsoft YaHei" panose="020B0503020204020204" pitchFamily="34" charset="-122"/>
              </a:rPr>
              <a:t>根据我们最近几年的调查，自动化测试是大家最为关注的，自动化测试高水平（达到</a:t>
            </a:r>
            <a:r>
              <a:rPr lang="en-US" altLang="zh-CN" sz="1800" dirty="0">
                <a:effectLst/>
                <a:latin typeface="Microsoft YaHei" panose="020B0503020204020204" pitchFamily="34" charset="-122"/>
                <a:ea typeface="Microsoft YaHei" panose="020B0503020204020204" pitchFamily="34" charset="-122"/>
              </a:rPr>
              <a:t>90%</a:t>
            </a:r>
            <a:r>
              <a:rPr lang="zh-CN" altLang="en-US" sz="1800" dirty="0">
                <a:effectLst/>
                <a:latin typeface="Microsoft YaHei" panose="020B0503020204020204" pitchFamily="34" charset="-122"/>
                <a:ea typeface="Microsoft YaHei" panose="020B0503020204020204" pitchFamily="34" charset="-122"/>
              </a:rPr>
              <a:t>以上）从之前的</a:t>
            </a:r>
            <a:r>
              <a:rPr lang="en-US" altLang="zh-CN" sz="1800" dirty="0">
                <a:effectLst/>
                <a:latin typeface="Microsoft YaHei" panose="020B0503020204020204" pitchFamily="34" charset="-122"/>
                <a:ea typeface="Microsoft YaHei" panose="020B0503020204020204" pitchFamily="34" charset="-122"/>
              </a:rPr>
              <a:t>4%</a:t>
            </a:r>
            <a:r>
              <a:rPr lang="zh-CN" altLang="en-US" sz="1800" dirty="0">
                <a:effectLst/>
                <a:latin typeface="Microsoft YaHei" panose="020B0503020204020204" pitchFamily="34" charset="-122"/>
                <a:ea typeface="Microsoft YaHei" panose="020B0503020204020204" pitchFamily="34" charset="-122"/>
              </a:rPr>
              <a:t>提高到 </a:t>
            </a:r>
            <a:r>
              <a:rPr lang="en-US" altLang="zh-CN" sz="1800" dirty="0">
                <a:effectLst/>
                <a:latin typeface="Microsoft YaHei" panose="020B0503020204020204" pitchFamily="34" charset="-122"/>
                <a:ea typeface="Microsoft YaHei" panose="020B0503020204020204" pitchFamily="34" charset="-122"/>
              </a:rPr>
              <a:t>9%</a:t>
            </a:r>
            <a:r>
              <a:rPr lang="zh-CN" altLang="en-US" sz="1800" dirty="0">
                <a:effectLst/>
                <a:latin typeface="Microsoft YaHei" panose="020B0503020204020204" pitchFamily="34" charset="-122"/>
                <a:ea typeface="Microsoft YaHei" panose="020B0503020204020204" pitchFamily="34" charset="-122"/>
              </a:rPr>
              <a:t>，大部分已实现自动化测试</a:t>
            </a:r>
            <a:r>
              <a:rPr lang="en-US" altLang="zh-C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超过 </a:t>
            </a:r>
            <a:r>
              <a:rPr lang="en-US" altLang="zh-CN" sz="1800" dirty="0">
                <a:effectLst/>
                <a:latin typeface="Microsoft YaHei" panose="020B0503020204020204" pitchFamily="34" charset="-122"/>
                <a:ea typeface="Microsoft YaHei" panose="020B0503020204020204" pitchFamily="34" charset="-122"/>
              </a:rPr>
              <a:t>50%</a:t>
            </a:r>
            <a:r>
              <a:rPr lang="zh-CN" altLang="en-US" sz="1800" dirty="0">
                <a:effectLst/>
                <a:latin typeface="Microsoft YaHei" panose="020B0503020204020204" pitchFamily="34" charset="-122"/>
                <a:ea typeface="Microsoft YaHei" panose="020B0503020204020204" pitchFamily="34" charset="-122"/>
              </a:rPr>
              <a:t>水平的</a:t>
            </a:r>
            <a:r>
              <a:rPr lang="en-US" altLang="zh-C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从 </a:t>
            </a:r>
            <a:r>
              <a:rPr lang="en-US" altLang="zh-CN" sz="1800" dirty="0">
                <a:effectLst/>
                <a:latin typeface="Microsoft YaHei" panose="020B0503020204020204" pitchFamily="34" charset="-122"/>
                <a:ea typeface="Microsoft YaHei" panose="020B0503020204020204" pitchFamily="34" charset="-122"/>
              </a:rPr>
              <a:t>32%</a:t>
            </a:r>
            <a:r>
              <a:rPr lang="zh-CN" altLang="en-US" sz="1800" dirty="0">
                <a:effectLst/>
                <a:latin typeface="Microsoft YaHei" panose="020B0503020204020204" pitchFamily="34" charset="-122"/>
                <a:ea typeface="Microsoft YaHei" panose="020B0503020204020204" pitchFamily="34" charset="-122"/>
              </a:rPr>
              <a:t>提高到达到 </a:t>
            </a:r>
            <a:r>
              <a:rPr lang="en-US" altLang="zh-CN" sz="1800" dirty="0">
                <a:effectLst/>
                <a:latin typeface="Microsoft YaHei" panose="020B0503020204020204" pitchFamily="34" charset="-122"/>
                <a:ea typeface="Microsoft YaHei" panose="020B0503020204020204" pitchFamily="34" charset="-122"/>
              </a:rPr>
              <a:t>43.8% (2021 </a:t>
            </a:r>
            <a:r>
              <a:rPr lang="zh-CN" altLang="en-US" sz="1800" dirty="0">
                <a:effectLst/>
                <a:latin typeface="Microsoft YaHei" panose="020B0503020204020204" pitchFamily="34" charset="-122"/>
                <a:ea typeface="Microsoft YaHei" panose="020B0503020204020204" pitchFamily="34" charset="-122"/>
              </a:rPr>
              <a:t>年</a:t>
            </a:r>
            <a:r>
              <a:rPr lang="en-US" altLang="zh-CN" sz="1800" dirty="0">
                <a:effectLst/>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a:p>
            <a:endParaRPr kumimoji="1" lang="zh-CN" altLang="en-US" dirty="0"/>
          </a:p>
        </p:txBody>
      </p:sp>
    </p:spTree>
    <p:extLst>
      <p:ext uri="{BB962C8B-B14F-4D97-AF65-F5344CB8AC3E}">
        <p14:creationId xmlns:p14="http://schemas.microsoft.com/office/powerpoint/2010/main" val="2775389432"/>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自动化测试</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30</a:t>
            </a:fld>
            <a:endParaRPr lang="en-US" altLang="zh-CN"/>
          </a:p>
        </p:txBody>
      </p:sp>
      <p:pic>
        <p:nvPicPr>
          <p:cNvPr id="7" name="图片 6">
            <a:extLst>
              <a:ext uri="{FF2B5EF4-FFF2-40B4-BE49-F238E27FC236}">
                <a16:creationId xmlns:a16="http://schemas.microsoft.com/office/drawing/2014/main" id="{0CA61FA6-C764-CAB9-BCEC-E2E9F57C8E33}"/>
              </a:ext>
            </a:extLst>
          </p:cNvPr>
          <p:cNvPicPr>
            <a:picLocks noChangeAspect="1"/>
          </p:cNvPicPr>
          <p:nvPr/>
        </p:nvPicPr>
        <p:blipFill>
          <a:blip r:embed="rId3"/>
          <a:stretch>
            <a:fillRect/>
          </a:stretch>
        </p:blipFill>
        <p:spPr>
          <a:xfrm>
            <a:off x="3133618" y="943875"/>
            <a:ext cx="5496675" cy="3654039"/>
          </a:xfrm>
          <a:prstGeom prst="rect">
            <a:avLst/>
          </a:prstGeom>
        </p:spPr>
      </p:pic>
      <p:sp>
        <p:nvSpPr>
          <p:cNvPr id="8" name="文本框 7">
            <a:extLst>
              <a:ext uri="{FF2B5EF4-FFF2-40B4-BE49-F238E27FC236}">
                <a16:creationId xmlns:a16="http://schemas.microsoft.com/office/drawing/2014/main" id="{97AA3C62-C050-D5CA-2712-E045A547CA30}"/>
              </a:ext>
            </a:extLst>
          </p:cNvPr>
          <p:cNvSpPr txBox="1"/>
          <p:nvPr/>
        </p:nvSpPr>
        <p:spPr>
          <a:xfrm>
            <a:off x="513707" y="1985317"/>
            <a:ext cx="2198672" cy="1422890"/>
          </a:xfrm>
          <a:prstGeom prst="rect">
            <a:avLst/>
          </a:prstGeom>
          <a:noFill/>
        </p:spPr>
        <p:txBody>
          <a:bodyPr wrap="square">
            <a:spAutoFit/>
          </a:bodyPr>
          <a:lstStyle/>
          <a:p>
            <a:pPr marL="142875" indent="-142875" algn="l">
              <a:lnSpc>
                <a:spcPct val="150000"/>
              </a:lnSpc>
              <a:buFont typeface="Arial" panose="020B0604020202020204" pitchFamily="34" charset="0"/>
              <a:buChar char="•"/>
            </a:pPr>
            <a:r>
              <a:rPr lang="zh-CN" altLang="en" sz="2000" b="0" i="0" dirty="0">
                <a:solidFill>
                  <a:srgbClr val="00B0F0"/>
                </a:solidFill>
                <a:effectLst/>
                <a:latin typeface="Microsoft YaHei" panose="020B0503020204020204" pitchFamily="34" charset="-122"/>
                <a:ea typeface="Microsoft YaHei" panose="020B0503020204020204" pitchFamily="34" charset="-122"/>
                <a:cs typeface="Arial" panose="020B0604020202020204" pitchFamily="34" charset="0"/>
              </a:rPr>
              <a:t>识别</a:t>
            </a:r>
            <a:r>
              <a:rPr lang="en-US" altLang="zh-CN" sz="2000" b="0" i="0" dirty="0">
                <a:solidFill>
                  <a:srgbClr val="00B0F0"/>
                </a:solidFill>
                <a:effectLst/>
                <a:latin typeface="Microsoft YaHei" panose="020B0503020204020204" pitchFamily="34" charset="-122"/>
                <a:ea typeface="Microsoft YaHei" panose="020B0503020204020204" pitchFamily="34" charset="-122"/>
                <a:cs typeface="Arial" panose="020B0604020202020204" pitchFamily="34" charset="0"/>
              </a:rPr>
              <a:t>UI</a:t>
            </a:r>
            <a:r>
              <a:rPr lang="zh-CN" altLang="en-US" sz="2000" b="0" i="0" dirty="0">
                <a:solidFill>
                  <a:srgbClr val="00B0F0"/>
                </a:solidFill>
                <a:effectLst/>
                <a:latin typeface="Microsoft YaHei" panose="020B0503020204020204" pitchFamily="34" charset="-122"/>
                <a:ea typeface="Microsoft YaHei" panose="020B0503020204020204" pitchFamily="34" charset="-122"/>
                <a:cs typeface="Arial" panose="020B0604020202020204" pitchFamily="34" charset="0"/>
              </a:rPr>
              <a:t> 元素</a:t>
            </a:r>
            <a:endParaRPr lang="en-US" altLang="zh-CN" sz="2000" b="0" i="0" dirty="0">
              <a:solidFill>
                <a:srgbClr val="00B0F0"/>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142875" indent="-142875" algn="l">
              <a:lnSpc>
                <a:spcPct val="150000"/>
              </a:lnSpc>
              <a:buFont typeface="Arial" panose="020B0604020202020204" pitchFamily="34" charset="0"/>
              <a:buChar char="•"/>
            </a:pPr>
            <a:r>
              <a:rPr lang="zh-CN" altLang="en-US" sz="2000"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操作</a:t>
            </a:r>
            <a:r>
              <a:rPr lang="en-US" altLang="zh-CN" sz="2000"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UI</a:t>
            </a:r>
            <a:r>
              <a:rPr lang="zh-CN" altLang="en-US" sz="2000"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元素</a:t>
            </a:r>
            <a:endParaRPr lang="en-US" altLang="zh-CN" sz="2000"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endParaRPr>
          </a:p>
          <a:p>
            <a:pPr marL="142875" indent="-142875" algn="l">
              <a:lnSpc>
                <a:spcPct val="150000"/>
              </a:lnSpc>
              <a:buFont typeface="Arial" panose="020B0604020202020204" pitchFamily="34" charset="0"/>
              <a:buChar char="•"/>
            </a:pPr>
            <a:r>
              <a:rPr lang="zh-CN" altLang="en-US" sz="2000" b="0" i="0" dirty="0">
                <a:solidFill>
                  <a:srgbClr val="00B0F0"/>
                </a:solidFill>
                <a:effectLst/>
                <a:latin typeface="Microsoft YaHei" panose="020B0503020204020204" pitchFamily="34" charset="-122"/>
                <a:ea typeface="Microsoft YaHei" panose="020B0503020204020204" pitchFamily="34" charset="-122"/>
                <a:cs typeface="Arial" panose="020B0604020202020204" pitchFamily="34" charset="0"/>
              </a:rPr>
              <a:t>验证状态（比较）</a:t>
            </a:r>
            <a:endParaRPr lang="en" altLang="zh-CN" sz="2000" b="0" i="0" dirty="0">
              <a:solidFill>
                <a:srgbClr val="00B0F0"/>
              </a:solidFill>
              <a:effectLst/>
              <a:latin typeface="Microsoft YaHei" panose="020B0503020204020204" pitchFamily="34" charset="-122"/>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85211835"/>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元素</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31</a:t>
            </a:fld>
            <a:endParaRPr lang="en-US" altLang="zh-CN"/>
          </a:p>
        </p:txBody>
      </p:sp>
      <p:pic>
        <p:nvPicPr>
          <p:cNvPr id="6" name="图片 5">
            <a:extLst>
              <a:ext uri="{FF2B5EF4-FFF2-40B4-BE49-F238E27FC236}">
                <a16:creationId xmlns:a16="http://schemas.microsoft.com/office/drawing/2014/main" id="{D80A3C9C-7C53-062A-B298-A971C1D07F6D}"/>
              </a:ext>
            </a:extLst>
          </p:cNvPr>
          <p:cNvPicPr>
            <a:picLocks noChangeAspect="1"/>
          </p:cNvPicPr>
          <p:nvPr/>
        </p:nvPicPr>
        <p:blipFill>
          <a:blip r:embed="rId3"/>
          <a:stretch>
            <a:fillRect/>
          </a:stretch>
        </p:blipFill>
        <p:spPr>
          <a:xfrm>
            <a:off x="154112" y="856009"/>
            <a:ext cx="6073481" cy="3356396"/>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3996CE2B-7F4E-9B15-3ACC-2A845C509AAC}"/>
              </a:ext>
            </a:extLst>
          </p:cNvPr>
          <p:cNvPicPr>
            <a:picLocks noChangeAspect="1"/>
          </p:cNvPicPr>
          <p:nvPr/>
        </p:nvPicPr>
        <p:blipFill>
          <a:blip r:embed="rId4"/>
          <a:stretch>
            <a:fillRect/>
          </a:stretch>
        </p:blipFill>
        <p:spPr>
          <a:xfrm>
            <a:off x="1217488" y="1524405"/>
            <a:ext cx="7772400" cy="31952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24803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r>
              <a:rPr lang="en-US" altLang="zh-CN" dirty="0">
                <a:latin typeface="微软雅黑" panose="020B0503020204020204" pitchFamily="34" charset="-122"/>
                <a:ea typeface="微软雅黑" panose="020B0503020204020204" pitchFamily="34" charset="-122"/>
              </a:rPr>
              <a:t>W3C</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DOM</a:t>
            </a:r>
            <a:r>
              <a:rPr lang="zh-CN" altLang="en-US" dirty="0">
                <a:latin typeface="微软雅黑" panose="020B0503020204020204" pitchFamily="34" charset="-122"/>
                <a:ea typeface="微软雅黑" panose="020B0503020204020204" pitchFamily="34" charset="-122"/>
              </a:rPr>
              <a:t>标准</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32</a:t>
            </a:fld>
            <a:endParaRPr lang="en-US" altLang="zh-CN"/>
          </a:p>
        </p:txBody>
      </p:sp>
      <p:sp>
        <p:nvSpPr>
          <p:cNvPr id="5" name="文本框 4">
            <a:extLst>
              <a:ext uri="{FF2B5EF4-FFF2-40B4-BE49-F238E27FC236}">
                <a16:creationId xmlns:a16="http://schemas.microsoft.com/office/drawing/2014/main" id="{0C0E747E-A0A7-A6E5-2FA9-FDD95A7CC026}"/>
              </a:ext>
            </a:extLst>
          </p:cNvPr>
          <p:cNvSpPr txBox="1"/>
          <p:nvPr/>
        </p:nvSpPr>
        <p:spPr>
          <a:xfrm>
            <a:off x="200672" y="4724282"/>
            <a:ext cx="3493052" cy="369332"/>
          </a:xfrm>
          <a:prstGeom prst="rect">
            <a:avLst/>
          </a:prstGeom>
          <a:noFill/>
        </p:spPr>
        <p:txBody>
          <a:bodyPr wrap="square">
            <a:spAutoFit/>
          </a:bodyPr>
          <a:lstStyle/>
          <a:p>
            <a:r>
              <a:rPr lang="zh-CN" altLang="en-US" dirty="0">
                <a:hlinkClick r:id="rId3"/>
              </a:rPr>
              <a:t>https://dom.spec.whatwg.org/</a:t>
            </a:r>
            <a:r>
              <a:rPr lang="zh-CN" altLang="en-US" dirty="0"/>
              <a:t> </a:t>
            </a:r>
          </a:p>
        </p:txBody>
      </p:sp>
      <p:pic>
        <p:nvPicPr>
          <p:cNvPr id="9218" name="Picture 2" descr="See the source image">
            <a:extLst>
              <a:ext uri="{FF2B5EF4-FFF2-40B4-BE49-F238E27FC236}">
                <a16:creationId xmlns:a16="http://schemas.microsoft.com/office/drawing/2014/main" id="{3BC1E77C-BFEB-6DB2-1B6C-7EF48EE1B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86" y="1174653"/>
            <a:ext cx="5105929" cy="330203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558F761-4850-98A4-40D0-3D4D4A7992F0}"/>
              </a:ext>
            </a:extLst>
          </p:cNvPr>
          <p:cNvSpPr txBox="1"/>
          <p:nvPr/>
        </p:nvSpPr>
        <p:spPr>
          <a:xfrm>
            <a:off x="5434115" y="569048"/>
            <a:ext cx="3750067" cy="4253537"/>
          </a:xfrm>
          <a:prstGeom prst="rect">
            <a:avLst/>
          </a:prstGeom>
          <a:noFill/>
        </p:spPr>
        <p:txBody>
          <a:bodyPr wrap="square">
            <a:spAutoFit/>
          </a:bodyPr>
          <a:lstStyle/>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document.getElementById</a:t>
            </a:r>
            <a:r>
              <a:rPr lang="en" altLang="zh-CN" sz="1400" b="0" i="0" dirty="0">
                <a:solidFill>
                  <a:srgbClr val="00B0F0"/>
                </a:solidFill>
                <a:effectLst/>
                <a:latin typeface="Arial" panose="020B0604020202020204" pitchFamily="34" charset="0"/>
                <a:cs typeface="Arial" panose="020B0604020202020204" pitchFamily="34" charset="0"/>
              </a:rPr>
              <a:t>(id)</a:t>
            </a: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document.getElementsByTagName</a:t>
            </a:r>
            <a:r>
              <a:rPr lang="en" altLang="zh-CN" sz="1400" b="0" i="0" dirty="0">
                <a:solidFill>
                  <a:srgbClr val="00B0F0"/>
                </a:solidFill>
                <a:effectLst/>
                <a:latin typeface="Arial" panose="020B0604020202020204" pitchFamily="34" charset="0"/>
                <a:cs typeface="Arial" panose="020B0604020202020204" pitchFamily="34" charset="0"/>
              </a:rPr>
              <a:t>(name)</a:t>
            </a: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document.createElement</a:t>
            </a:r>
            <a:r>
              <a:rPr lang="en" altLang="zh-CN" sz="1400" b="0" i="0" dirty="0">
                <a:solidFill>
                  <a:srgbClr val="00B0F0"/>
                </a:solidFill>
                <a:effectLst/>
                <a:latin typeface="Arial" panose="020B0604020202020204" pitchFamily="34" charset="0"/>
                <a:cs typeface="Arial" panose="020B0604020202020204" pitchFamily="34" charset="0"/>
              </a:rPr>
              <a:t>(name)</a:t>
            </a: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parentNode.appendChild</a:t>
            </a:r>
            <a:r>
              <a:rPr lang="en" altLang="zh-CN" sz="1400" b="0" i="0" dirty="0">
                <a:solidFill>
                  <a:srgbClr val="00B0F0"/>
                </a:solidFill>
                <a:effectLst/>
                <a:latin typeface="Arial" panose="020B0604020202020204" pitchFamily="34" charset="0"/>
                <a:cs typeface="Arial" panose="020B0604020202020204" pitchFamily="34" charset="0"/>
              </a:rPr>
              <a:t>(node)</a:t>
            </a: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element.innerHTML</a:t>
            </a:r>
            <a:endParaRPr lang="en"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element.style.left</a:t>
            </a:r>
            <a:endParaRPr lang="en"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element.setAttribute</a:t>
            </a:r>
            <a:r>
              <a:rPr lang="en" altLang="zh-CN" sz="1400" b="0" i="0" dirty="0">
                <a:solidFill>
                  <a:srgbClr val="00B0F0"/>
                </a:solidFill>
                <a:effectLst/>
                <a:latin typeface="Arial" panose="020B0604020202020204" pitchFamily="34" charset="0"/>
                <a:cs typeface="Arial" panose="020B0604020202020204" pitchFamily="34" charset="0"/>
              </a:rPr>
              <a:t>()</a:t>
            </a: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element.getAttribute</a:t>
            </a:r>
            <a:r>
              <a:rPr lang="en" altLang="zh-CN" sz="1400" b="0" i="0" dirty="0">
                <a:solidFill>
                  <a:srgbClr val="00B0F0"/>
                </a:solidFill>
                <a:effectLst/>
                <a:latin typeface="Arial" panose="020B0604020202020204" pitchFamily="34" charset="0"/>
                <a:cs typeface="Arial" panose="020B0604020202020204" pitchFamily="34" charset="0"/>
              </a:rPr>
              <a:t>()</a:t>
            </a: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element.addEventListener</a:t>
            </a:r>
            <a:r>
              <a:rPr lang="en" altLang="zh-CN" sz="1400" b="0" i="0" dirty="0">
                <a:solidFill>
                  <a:srgbClr val="00B0F0"/>
                </a:solidFill>
                <a:effectLst/>
                <a:latin typeface="Arial" panose="020B0604020202020204" pitchFamily="34" charset="0"/>
                <a:cs typeface="Arial" panose="020B0604020202020204" pitchFamily="34" charset="0"/>
              </a:rPr>
              <a:t>()</a:t>
            </a:r>
          </a:p>
          <a:p>
            <a:pPr algn="l">
              <a:lnSpc>
                <a:spcPct val="150000"/>
              </a:lnSpc>
              <a:buFont typeface="Arial" panose="020B0604020202020204" pitchFamily="34" charset="0"/>
              <a:buChar char="•"/>
            </a:pPr>
            <a:r>
              <a:rPr lang="en" altLang="zh-CN" sz="1400" b="0" i="0" u="sng" dirty="0">
                <a:solidFill>
                  <a:srgbClr val="00B0F0"/>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window.content</a:t>
            </a:r>
            <a:endParaRPr lang="en"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buFont typeface="Arial" panose="020B0604020202020204" pitchFamily="34" charset="0"/>
              <a:buChar char="•"/>
            </a:pPr>
            <a:r>
              <a:rPr lang="en" altLang="zh-CN" sz="1400" b="0" i="0" u="sng" dirty="0">
                <a:solidFill>
                  <a:srgbClr val="00B0F0"/>
                </a:solidFill>
                <a:effectLst/>
                <a:latin typeface="Arial" panose="020B0604020202020204" pitchFamily="34" charset="0"/>
                <a:cs typeface="Arial" panose="020B0604020202020204" pitchFamily="34" charset="0"/>
                <a:hlinkClick r:id="rId6" tooltip="Currently only available in English (US)">
                  <a:extLst>
                    <a:ext uri="{A12FA001-AC4F-418D-AE19-62706E023703}">
                      <ahyp:hlinkClr xmlns:ahyp="http://schemas.microsoft.com/office/drawing/2018/hyperlinkcolor" val="tx"/>
                    </a:ext>
                  </a:extLst>
                </a:hlinkClick>
              </a:rPr>
              <a:t>window.onload (en-US)</a:t>
            </a:r>
            <a:endParaRPr lang="en" altLang="zh-CN" sz="1400" b="0" i="0" dirty="0">
              <a:solidFill>
                <a:srgbClr val="00B0F0"/>
              </a:solidFill>
              <a:effectLst/>
              <a:latin typeface="Arial" panose="020B0604020202020204" pitchFamily="34" charset="0"/>
              <a:cs typeface="Arial" panose="020B0604020202020204" pitchFamily="34" charset="0"/>
            </a:endParaRP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window.dump</a:t>
            </a:r>
            <a:r>
              <a:rPr lang="en" altLang="zh-CN" sz="1400" b="0" i="0" dirty="0">
                <a:solidFill>
                  <a:srgbClr val="00B0F0"/>
                </a:solidFill>
                <a:effectLst/>
                <a:latin typeface="Arial" panose="020B0604020202020204" pitchFamily="34" charset="0"/>
                <a:cs typeface="Arial" panose="020B0604020202020204" pitchFamily="34" charset="0"/>
              </a:rPr>
              <a:t>()</a:t>
            </a:r>
          </a:p>
          <a:p>
            <a:pPr algn="l">
              <a:lnSpc>
                <a:spcPct val="150000"/>
              </a:lnSpc>
              <a:buFont typeface="Arial" panose="020B0604020202020204" pitchFamily="34" charset="0"/>
              <a:buChar char="•"/>
            </a:pPr>
            <a:r>
              <a:rPr lang="en" altLang="zh-CN" sz="1400" b="0" i="0" dirty="0" err="1">
                <a:solidFill>
                  <a:srgbClr val="00B0F0"/>
                </a:solidFill>
                <a:effectLst/>
                <a:latin typeface="Arial" panose="020B0604020202020204" pitchFamily="34" charset="0"/>
                <a:cs typeface="Arial" panose="020B0604020202020204" pitchFamily="34" charset="0"/>
              </a:rPr>
              <a:t>window.scrollTo</a:t>
            </a:r>
            <a:r>
              <a:rPr lang="en" altLang="zh-CN" sz="1400" b="0" i="0" dirty="0">
                <a:solidFill>
                  <a:srgbClr val="00B0F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56845832"/>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0FB7E-2FC8-34E5-B6D6-64C2D29DB8AB}"/>
              </a:ext>
            </a:extLst>
          </p:cNvPr>
          <p:cNvSpPr>
            <a:spLocks noGrp="1"/>
          </p:cNvSpPr>
          <p:nvPr>
            <p:ph type="title"/>
          </p:nvPr>
        </p:nvSpPr>
        <p:spPr>
          <a:xfrm>
            <a:off x="535503" y="289287"/>
            <a:ext cx="7338557" cy="600799"/>
          </a:xfrm>
        </p:spPr>
        <p:txBody>
          <a:bodyPr/>
          <a:lstStyle/>
          <a:p>
            <a:r>
              <a:rPr lang="zh-CN" altLang="en-US" dirty="0"/>
              <a:t>测试</a:t>
            </a:r>
            <a:r>
              <a:rPr kumimoji="1" lang="en-US" altLang="zh-CN" dirty="0"/>
              <a:t>DOM API</a:t>
            </a:r>
            <a:endParaRPr kumimoji="1" lang="zh-CN" altLang="en-US" dirty="0"/>
          </a:p>
        </p:txBody>
      </p:sp>
      <p:pic>
        <p:nvPicPr>
          <p:cNvPr id="5" name="图片 4">
            <a:extLst>
              <a:ext uri="{FF2B5EF4-FFF2-40B4-BE49-F238E27FC236}">
                <a16:creationId xmlns:a16="http://schemas.microsoft.com/office/drawing/2014/main" id="{313C9554-68A5-5C46-86F1-55F474E42879}"/>
              </a:ext>
            </a:extLst>
          </p:cNvPr>
          <p:cNvPicPr>
            <a:picLocks noChangeAspect="1"/>
          </p:cNvPicPr>
          <p:nvPr/>
        </p:nvPicPr>
        <p:blipFill>
          <a:blip r:embed="rId2"/>
          <a:stretch>
            <a:fillRect/>
          </a:stretch>
        </p:blipFill>
        <p:spPr>
          <a:xfrm>
            <a:off x="0" y="994982"/>
            <a:ext cx="4428734" cy="385923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F367145-F6B6-1A9A-7142-53AD21101AD1}"/>
              </a:ext>
            </a:extLst>
          </p:cNvPr>
          <p:cNvPicPr>
            <a:picLocks noChangeAspect="1"/>
          </p:cNvPicPr>
          <p:nvPr/>
        </p:nvPicPr>
        <p:blipFill>
          <a:blip r:embed="rId3"/>
          <a:stretch>
            <a:fillRect/>
          </a:stretch>
        </p:blipFill>
        <p:spPr>
          <a:xfrm>
            <a:off x="4392104" y="640443"/>
            <a:ext cx="4751896" cy="3862613"/>
          </a:xfrm>
          <a:prstGeom prst="rect">
            <a:avLst/>
          </a:prstGeom>
          <a:ln>
            <a:solidFill>
              <a:schemeClr val="accent2">
                <a:lumMod val="40000"/>
                <a:lumOff val="6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3588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5E5E6-4A19-C9EF-CC95-FACD4279770D}"/>
              </a:ext>
            </a:extLst>
          </p:cNvPr>
          <p:cNvSpPr>
            <a:spLocks noGrp="1"/>
          </p:cNvSpPr>
          <p:nvPr>
            <p:ph type="title"/>
          </p:nvPr>
        </p:nvSpPr>
        <p:spPr/>
        <p:txBody>
          <a:bodyPr/>
          <a:lstStyle/>
          <a:p>
            <a:r>
              <a:rPr kumimoji="1" lang="zh-CN" altLang="en-US" dirty="0"/>
              <a:t>定位元素</a:t>
            </a:r>
          </a:p>
        </p:txBody>
      </p:sp>
      <p:sp>
        <p:nvSpPr>
          <p:cNvPr id="5" name="文本框 4">
            <a:extLst>
              <a:ext uri="{FF2B5EF4-FFF2-40B4-BE49-F238E27FC236}">
                <a16:creationId xmlns:a16="http://schemas.microsoft.com/office/drawing/2014/main" id="{FFEB8C56-85DB-FB1D-A8CC-9D3CDB0E8113}"/>
              </a:ext>
            </a:extLst>
          </p:cNvPr>
          <p:cNvSpPr txBox="1"/>
          <p:nvPr/>
        </p:nvSpPr>
        <p:spPr>
          <a:xfrm>
            <a:off x="629374" y="885358"/>
            <a:ext cx="8157680" cy="3372783"/>
          </a:xfrm>
          <a:prstGeom prst="rect">
            <a:avLst/>
          </a:prstGeom>
          <a:noFill/>
        </p:spPr>
        <p:txBody>
          <a:bodyPr wrap="square">
            <a:spAutoFit/>
          </a:bodyPr>
          <a:lstStyle/>
          <a:p>
            <a:pPr marL="285750" indent="-285750">
              <a:lnSpc>
                <a:spcPct val="150000"/>
              </a:lnSpc>
              <a:buFont typeface="Wingdings" pitchFamily="2" charset="2"/>
              <a:buChar char="ü"/>
            </a:pPr>
            <a:r>
              <a:rPr lang="zh-CN" altLang="en-US" sz="1600" b="1"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id 定位</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：driver.findElement(By.id(“id的值”))；</a:t>
            </a:r>
          </a:p>
          <a:p>
            <a:pPr marL="285750" indent="-285750">
              <a:lnSpc>
                <a:spcPct val="150000"/>
              </a:lnSpc>
              <a:buFont typeface="Wingdings" pitchFamily="2" charset="2"/>
              <a:buChar char="ü"/>
            </a:pPr>
            <a:r>
              <a:rPr lang="zh-CN" altLang="en-US" sz="1600" b="1"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name</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定位：driver.findElement(By.name(“name的值”))；</a:t>
            </a:r>
          </a:p>
          <a:p>
            <a:pPr marL="285750" indent="-285750">
              <a:lnSpc>
                <a:spcPct val="150000"/>
              </a:lnSpc>
              <a:buFont typeface="Wingdings" pitchFamily="2" charset="2"/>
              <a:buChar char="ü"/>
            </a:pPr>
            <a:r>
              <a:rPr lang="zh-CN" altLang="en-US" sz="1600" b="1"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xpath </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定位：driver.findElement(By.xpath(“xpath表达式”))；</a:t>
            </a:r>
          </a:p>
          <a:p>
            <a:pPr marL="285750" indent="-285750">
              <a:lnSpc>
                <a:spcPct val="150000"/>
              </a:lnSpc>
              <a:buFont typeface="Wingdings" pitchFamily="2" charset="2"/>
              <a:buChar char="ü"/>
            </a:pPr>
            <a:r>
              <a:rPr lang="zh-CN" altLang="en-US" sz="1600" b="1"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Class</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 定位：driver.findElement(By.className(“class属性”))；</a:t>
            </a:r>
          </a:p>
          <a:p>
            <a:pPr marL="285750" indent="-285750">
              <a:lnSpc>
                <a:spcPct val="150000"/>
              </a:lnSpc>
              <a:buFont typeface="Wingdings" pitchFamily="2" charset="2"/>
              <a:buChar char="ü"/>
            </a:pPr>
            <a:r>
              <a:rPr lang="zh-CN" altLang="en-US" sz="1600" b="1"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css</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 定位：driver.findElement(By.cssSelector(“css表达式”))；</a:t>
            </a:r>
          </a:p>
          <a:p>
            <a:pPr marL="285750" indent="-285750">
              <a:lnSpc>
                <a:spcPct val="150000"/>
              </a:lnSpc>
              <a:buFont typeface="Wingdings" pitchFamily="2" charset="2"/>
              <a:buChar char="ü"/>
            </a:pPr>
            <a:r>
              <a:rPr lang="zh-CN" altLang="en-US" sz="1600" b="1"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TagName</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 标签名称：driver.findElement(By.tagName(“标签名称”))；</a:t>
            </a:r>
          </a:p>
          <a:p>
            <a:pPr marL="285750" indent="-285750">
              <a:lnSpc>
                <a:spcPct val="150000"/>
              </a:lnSpc>
              <a:buFont typeface="Wingdings" pitchFamily="2" charset="2"/>
              <a:buChar char="ü"/>
            </a:pPr>
            <a:r>
              <a:rPr lang="zh-CN" altLang="en-US" sz="1600" b="1"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Jquery</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表达式：Js.executeScript(“return jQuery.find(“jquery表达式”)”)</a:t>
            </a:r>
          </a:p>
          <a:p>
            <a:pPr marL="285750" indent="-285750">
              <a:lnSpc>
                <a:spcPct val="150000"/>
              </a:lnSpc>
              <a:buFont typeface="Wingdings" pitchFamily="2" charset="2"/>
              <a:buChar char="ü"/>
            </a:pPr>
            <a:r>
              <a:rPr lang="zh-CN" altLang="en-US" sz="1600" b="1"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链接的全部文字</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：driver.findElement(By.linkText(“链接的全部文字”))；</a:t>
            </a:r>
          </a:p>
          <a:p>
            <a:pPr marL="285750" indent="-285750">
              <a:lnSpc>
                <a:spcPct val="150000"/>
              </a:lnSpc>
              <a:buFont typeface="Wingdings" pitchFamily="2" charset="2"/>
              <a:buChar char="ü"/>
            </a:pPr>
            <a:r>
              <a:rPr lang="zh-CN" altLang="en-US" sz="1600" b="1" dirty="0">
                <a:solidFill>
                  <a:srgbClr val="00B0F0"/>
                </a:solidFill>
                <a:latin typeface="Microsoft YaHei" panose="020B0503020204020204" pitchFamily="34" charset="-122"/>
                <a:ea typeface="Microsoft YaHei" panose="020B0503020204020204" pitchFamily="34" charset="-122"/>
                <a:cs typeface="Arial" panose="020B0604020202020204" pitchFamily="34" charset="0"/>
              </a:rPr>
              <a:t>链接的部分文字</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：driver.findElement(By.partialLinkText(“链接的部分文字”))；</a:t>
            </a:r>
          </a:p>
        </p:txBody>
      </p:sp>
    </p:spTree>
    <p:extLst>
      <p:ext uri="{BB962C8B-B14F-4D97-AF65-F5344CB8AC3E}">
        <p14:creationId xmlns:p14="http://schemas.microsoft.com/office/powerpoint/2010/main" val="2156707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55E75-DFA4-2F8A-1206-81E7D490ECBE}"/>
              </a:ext>
            </a:extLst>
          </p:cNvPr>
          <p:cNvSpPr>
            <a:spLocks noGrp="1"/>
          </p:cNvSpPr>
          <p:nvPr>
            <p:ph type="title"/>
          </p:nvPr>
        </p:nvSpPr>
        <p:spPr/>
        <p:txBody>
          <a:bodyPr/>
          <a:lstStyle/>
          <a:p>
            <a:r>
              <a:rPr kumimoji="1" lang="en-US" altLang="zh-CN" dirty="0"/>
              <a:t>UI</a:t>
            </a:r>
            <a:r>
              <a:rPr kumimoji="1" lang="zh-CN" altLang="en-US" dirty="0"/>
              <a:t>元素定位示例</a:t>
            </a:r>
          </a:p>
        </p:txBody>
      </p:sp>
      <p:pic>
        <p:nvPicPr>
          <p:cNvPr id="5" name="图片 4">
            <a:extLst>
              <a:ext uri="{FF2B5EF4-FFF2-40B4-BE49-F238E27FC236}">
                <a16:creationId xmlns:a16="http://schemas.microsoft.com/office/drawing/2014/main" id="{C18FFE6B-448A-6288-9342-F5CF36394BE8}"/>
              </a:ext>
            </a:extLst>
          </p:cNvPr>
          <p:cNvPicPr>
            <a:picLocks noChangeAspect="1"/>
          </p:cNvPicPr>
          <p:nvPr/>
        </p:nvPicPr>
        <p:blipFill>
          <a:blip r:embed="rId2"/>
          <a:stretch>
            <a:fillRect/>
          </a:stretch>
        </p:blipFill>
        <p:spPr>
          <a:xfrm>
            <a:off x="309471" y="833339"/>
            <a:ext cx="6237132" cy="3672883"/>
          </a:xfrm>
          <a:prstGeom prst="rect">
            <a:avLst/>
          </a:prstGeom>
        </p:spPr>
      </p:pic>
      <p:pic>
        <p:nvPicPr>
          <p:cNvPr id="9" name="图片 8">
            <a:extLst>
              <a:ext uri="{FF2B5EF4-FFF2-40B4-BE49-F238E27FC236}">
                <a16:creationId xmlns:a16="http://schemas.microsoft.com/office/drawing/2014/main" id="{C5CE941E-5A58-E6DC-5D75-C2FADD64A5B0}"/>
              </a:ext>
            </a:extLst>
          </p:cNvPr>
          <p:cNvPicPr>
            <a:picLocks noChangeAspect="1"/>
          </p:cNvPicPr>
          <p:nvPr/>
        </p:nvPicPr>
        <p:blipFill>
          <a:blip r:embed="rId3"/>
          <a:stretch>
            <a:fillRect/>
          </a:stretch>
        </p:blipFill>
        <p:spPr>
          <a:xfrm>
            <a:off x="1264969" y="2669780"/>
            <a:ext cx="7772400" cy="1860997"/>
          </a:xfrm>
          <a:prstGeom prst="rect">
            <a:avLst/>
          </a:prstGeom>
        </p:spPr>
      </p:pic>
    </p:spTree>
    <p:extLst>
      <p:ext uri="{BB962C8B-B14F-4D97-AF65-F5344CB8AC3E}">
        <p14:creationId xmlns:p14="http://schemas.microsoft.com/office/powerpoint/2010/main" val="62684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70952" y="344692"/>
            <a:ext cx="5551877" cy="421481"/>
          </a:xfrm>
        </p:spPr>
        <p:txBody>
          <a:bodyPr>
            <a:noAutofit/>
          </a:bodyPr>
          <a:lstStyle/>
          <a:p>
            <a:r>
              <a:rPr lang="en-US" altLang="zh-CN" dirty="0">
                <a:latin typeface="微软雅黑" panose="020B0503020204020204" pitchFamily="34" charset="-122"/>
                <a:ea typeface="微软雅黑" panose="020B0503020204020204" pitchFamily="34" charset="-122"/>
              </a:rPr>
              <a:t>Selenium + WebDriver</a:t>
            </a:r>
          </a:p>
        </p:txBody>
      </p:sp>
      <p:pic>
        <p:nvPicPr>
          <p:cNvPr id="2" name="图片 1">
            <a:extLst>
              <a:ext uri="{FF2B5EF4-FFF2-40B4-BE49-F238E27FC236}">
                <a16:creationId xmlns:a16="http://schemas.microsoft.com/office/drawing/2014/main" id="{955F0619-A461-1D8E-A3D9-8656C4D2A2B6}"/>
              </a:ext>
            </a:extLst>
          </p:cNvPr>
          <p:cNvPicPr>
            <a:picLocks noChangeAspect="1"/>
          </p:cNvPicPr>
          <p:nvPr/>
        </p:nvPicPr>
        <p:blipFill>
          <a:blip r:embed="rId3"/>
          <a:stretch>
            <a:fillRect/>
          </a:stretch>
        </p:blipFill>
        <p:spPr>
          <a:xfrm>
            <a:off x="422222" y="840184"/>
            <a:ext cx="8154841" cy="36264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8560344"/>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7B755-EAF0-DC74-5954-DC51BBE129F5}"/>
              </a:ext>
            </a:extLst>
          </p:cNvPr>
          <p:cNvSpPr>
            <a:spLocks noGrp="1"/>
          </p:cNvSpPr>
          <p:nvPr>
            <p:ph type="title"/>
          </p:nvPr>
        </p:nvSpPr>
        <p:spPr/>
        <p:txBody>
          <a:bodyPr/>
          <a:lstStyle/>
          <a:p>
            <a:r>
              <a:rPr kumimoji="1" lang="en-US" altLang="zh-CN" dirty="0"/>
              <a:t>Java</a:t>
            </a:r>
            <a:r>
              <a:rPr kumimoji="1" lang="zh-CN" altLang="en-US" dirty="0"/>
              <a:t> </a:t>
            </a:r>
            <a:r>
              <a:rPr kumimoji="1" lang="en-US" altLang="zh-CN" dirty="0"/>
              <a:t>HTTP</a:t>
            </a:r>
            <a:r>
              <a:rPr kumimoji="1" lang="zh-CN" altLang="en-US" dirty="0"/>
              <a:t> </a:t>
            </a:r>
            <a:r>
              <a:rPr kumimoji="1" lang="en-US" altLang="zh-CN" dirty="0"/>
              <a:t>Client</a:t>
            </a:r>
            <a:r>
              <a:rPr kumimoji="1" lang="zh-CN" altLang="en-US" dirty="0"/>
              <a:t> </a:t>
            </a:r>
            <a:r>
              <a:rPr kumimoji="1" lang="en-US" altLang="zh-CN" dirty="0"/>
              <a:t>+</a:t>
            </a:r>
            <a:r>
              <a:rPr kumimoji="1" lang="zh-CN" altLang="en-US" dirty="0"/>
              <a:t> </a:t>
            </a:r>
            <a:r>
              <a:rPr kumimoji="1" lang="en-US" altLang="zh-CN" dirty="0"/>
              <a:t>Selenium</a:t>
            </a:r>
            <a:endParaRPr kumimoji="1" lang="zh-CN" altLang="en-US" dirty="0"/>
          </a:p>
        </p:txBody>
      </p:sp>
      <p:sp>
        <p:nvSpPr>
          <p:cNvPr id="3" name="内容占位符 2">
            <a:extLst>
              <a:ext uri="{FF2B5EF4-FFF2-40B4-BE49-F238E27FC236}">
                <a16:creationId xmlns:a16="http://schemas.microsoft.com/office/drawing/2014/main" id="{D5A6F051-CD60-2187-1BC4-42A1D369E6BC}"/>
              </a:ext>
            </a:extLst>
          </p:cNvPr>
          <p:cNvSpPr>
            <a:spLocks noGrp="1"/>
          </p:cNvSpPr>
          <p:nvPr>
            <p:ph idx="1"/>
          </p:nvPr>
        </p:nvSpPr>
        <p:spPr>
          <a:xfrm>
            <a:off x="5056472" y="1187143"/>
            <a:ext cx="3943350" cy="3305523"/>
          </a:xfrm>
          <a:solidFill>
            <a:schemeClr val="accent4">
              <a:lumMod val="20000"/>
              <a:lumOff val="80000"/>
            </a:schemeClr>
          </a:solidFill>
        </p:spPr>
        <p:txBody>
          <a:bodyPr>
            <a:normAutofit fontScale="92500" lnSpcReduction="20000"/>
          </a:bodyPr>
          <a:lstStyle/>
          <a:p>
            <a:pPr marL="0" indent="0">
              <a:buNone/>
            </a:pPr>
            <a:r>
              <a:rPr lang="en" altLang="zh-CN" sz="1200" dirty="0"/>
              <a:t>&lt;dependency&gt; </a:t>
            </a:r>
          </a:p>
          <a:p>
            <a:pPr marL="276225" indent="0">
              <a:buNone/>
            </a:pPr>
            <a:r>
              <a:rPr lang="en" altLang="zh-CN" sz="1200" dirty="0"/>
              <a:t>&lt;</a:t>
            </a:r>
            <a:r>
              <a:rPr lang="en" altLang="zh-CN" sz="1200" dirty="0" err="1"/>
              <a:t>groupId</a:t>
            </a:r>
            <a:r>
              <a:rPr lang="en" altLang="zh-CN" sz="1200" dirty="0"/>
              <a:t>&gt;</a:t>
            </a:r>
            <a:r>
              <a:rPr lang="en" altLang="zh-CN" sz="1200" dirty="0" err="1"/>
              <a:t>org.seleniumhq.selenium</a:t>
            </a:r>
            <a:r>
              <a:rPr lang="en" altLang="zh-CN" sz="1200" dirty="0"/>
              <a:t>&lt;/</a:t>
            </a:r>
            <a:r>
              <a:rPr lang="en" altLang="zh-CN" sz="1200" dirty="0" err="1"/>
              <a:t>groupId</a:t>
            </a:r>
            <a:r>
              <a:rPr lang="en" altLang="zh-CN" sz="1200" dirty="0"/>
              <a:t>&gt; </a:t>
            </a:r>
          </a:p>
          <a:p>
            <a:pPr marL="276225" indent="0">
              <a:buNone/>
            </a:pPr>
            <a:r>
              <a:rPr lang="en" altLang="zh-CN" sz="1200" dirty="0"/>
              <a:t>&lt;</a:t>
            </a:r>
            <a:r>
              <a:rPr lang="en" altLang="zh-CN" sz="1200" dirty="0" err="1"/>
              <a:t>artifactId</a:t>
            </a:r>
            <a:r>
              <a:rPr lang="en" altLang="zh-CN" sz="1200" dirty="0"/>
              <a:t>&gt;selenium-java&lt;/</a:t>
            </a:r>
            <a:r>
              <a:rPr lang="en" altLang="zh-CN" sz="1200" dirty="0" err="1"/>
              <a:t>artifactId</a:t>
            </a:r>
            <a:r>
              <a:rPr lang="en" altLang="zh-CN" sz="1200" dirty="0"/>
              <a:t>&gt; </a:t>
            </a:r>
          </a:p>
          <a:p>
            <a:pPr marL="276225" indent="0">
              <a:buNone/>
            </a:pPr>
            <a:r>
              <a:rPr lang="en" altLang="zh-CN" sz="1200" dirty="0"/>
              <a:t>&lt;version&gt;4.</a:t>
            </a:r>
            <a:r>
              <a:rPr lang="en-US" altLang="zh-CN" sz="1200" dirty="0"/>
              <a:t>6</a:t>
            </a:r>
            <a:r>
              <a:rPr lang="en" altLang="zh-CN" sz="1200" dirty="0"/>
              <a:t>.0&lt;/version&gt; </a:t>
            </a:r>
          </a:p>
          <a:p>
            <a:pPr marL="0" indent="0">
              <a:buNone/>
            </a:pPr>
            <a:r>
              <a:rPr lang="en" altLang="zh-CN" sz="1200" dirty="0"/>
              <a:t>&lt;/dependency&gt; </a:t>
            </a:r>
          </a:p>
          <a:p>
            <a:pPr marL="0" indent="0">
              <a:buNone/>
            </a:pPr>
            <a:r>
              <a:rPr lang="en" altLang="zh-CN" sz="1200" dirty="0"/>
              <a:t>&lt;dependency&gt;</a:t>
            </a:r>
          </a:p>
          <a:p>
            <a:pPr marL="276225" indent="0">
              <a:buNone/>
            </a:pPr>
            <a:r>
              <a:rPr lang="en" altLang="zh-CN" sz="1200" dirty="0"/>
              <a:t> &lt;</a:t>
            </a:r>
            <a:r>
              <a:rPr lang="en" altLang="zh-CN" sz="1200" dirty="0" err="1"/>
              <a:t>groupId</a:t>
            </a:r>
            <a:r>
              <a:rPr lang="en" altLang="zh-CN" sz="1200" dirty="0"/>
              <a:t>&gt;</a:t>
            </a:r>
            <a:r>
              <a:rPr lang="en" altLang="zh-CN" sz="1200" dirty="0" err="1"/>
              <a:t>org.seleniumhq.selenium</a:t>
            </a:r>
            <a:r>
              <a:rPr lang="en" altLang="zh-CN" sz="1200" dirty="0"/>
              <a:t>&lt;/</a:t>
            </a:r>
            <a:r>
              <a:rPr lang="en" altLang="zh-CN" sz="1200" dirty="0" err="1"/>
              <a:t>groupId</a:t>
            </a:r>
            <a:r>
              <a:rPr lang="en" altLang="zh-CN" sz="1200" dirty="0"/>
              <a:t>&gt; </a:t>
            </a:r>
          </a:p>
          <a:p>
            <a:pPr marL="276225" indent="0">
              <a:buNone/>
            </a:pPr>
            <a:r>
              <a:rPr lang="en" altLang="zh-CN" sz="1200" dirty="0"/>
              <a:t>&lt;</a:t>
            </a:r>
            <a:r>
              <a:rPr lang="en" altLang="zh-CN" sz="1200" dirty="0" err="1"/>
              <a:t>artifactId</a:t>
            </a:r>
            <a:r>
              <a:rPr lang="en" altLang="zh-CN" sz="1200" dirty="0"/>
              <a:t>&gt;selenium-http-</a:t>
            </a:r>
            <a:r>
              <a:rPr lang="en" altLang="zh-CN" sz="1200" dirty="0" err="1"/>
              <a:t>jdk</a:t>
            </a:r>
            <a:r>
              <a:rPr lang="en" altLang="zh-CN" sz="1200" dirty="0"/>
              <a:t>-client&lt;/</a:t>
            </a:r>
            <a:r>
              <a:rPr lang="en" altLang="zh-CN" sz="1200" dirty="0" err="1"/>
              <a:t>artifactId</a:t>
            </a:r>
            <a:r>
              <a:rPr lang="en" altLang="zh-CN" sz="1200" dirty="0"/>
              <a:t>&gt; </a:t>
            </a:r>
          </a:p>
          <a:p>
            <a:pPr marL="276225" indent="0">
              <a:buNone/>
            </a:pPr>
            <a:r>
              <a:rPr lang="en" altLang="zh-CN" sz="1200" dirty="0"/>
              <a:t>&lt;version&gt;4.</a:t>
            </a:r>
            <a:r>
              <a:rPr lang="en-US" altLang="zh-CN" sz="1200" dirty="0"/>
              <a:t>6</a:t>
            </a:r>
            <a:r>
              <a:rPr lang="en" altLang="zh-CN" sz="1200" dirty="0"/>
              <a:t>.0&lt;/version&gt; </a:t>
            </a:r>
          </a:p>
          <a:p>
            <a:pPr marL="0" indent="0">
              <a:buNone/>
            </a:pPr>
            <a:r>
              <a:rPr lang="en" altLang="zh-CN" sz="1200" dirty="0"/>
              <a:t>&lt;/dependency&gt; </a:t>
            </a:r>
            <a:endParaRPr kumimoji="1" lang="zh-CN" altLang="en-US" dirty="0"/>
          </a:p>
        </p:txBody>
      </p:sp>
      <p:sp>
        <p:nvSpPr>
          <p:cNvPr id="4" name="文本框 3">
            <a:extLst>
              <a:ext uri="{FF2B5EF4-FFF2-40B4-BE49-F238E27FC236}">
                <a16:creationId xmlns:a16="http://schemas.microsoft.com/office/drawing/2014/main" id="{DB5D7EF0-72F8-4E0E-ECA2-1DAF1917EF42}"/>
              </a:ext>
            </a:extLst>
          </p:cNvPr>
          <p:cNvSpPr txBox="1"/>
          <p:nvPr/>
        </p:nvSpPr>
        <p:spPr>
          <a:xfrm>
            <a:off x="4954071" y="845735"/>
            <a:ext cx="1127232" cy="369332"/>
          </a:xfrm>
          <a:prstGeom prst="rect">
            <a:avLst/>
          </a:prstGeom>
          <a:noFill/>
        </p:spPr>
        <p:txBody>
          <a:bodyPr wrap="none" rtlCol="0">
            <a:spAutoFit/>
          </a:bodyPr>
          <a:lstStyle/>
          <a:p>
            <a:r>
              <a:rPr kumimoji="1" lang="en-US" altLang="zh-CN" b="1" dirty="0"/>
              <a:t>POM</a:t>
            </a:r>
            <a:r>
              <a:rPr kumimoji="1" lang="zh-CN" altLang="en-US" b="1" dirty="0"/>
              <a:t>设置</a:t>
            </a:r>
          </a:p>
        </p:txBody>
      </p:sp>
      <p:sp>
        <p:nvSpPr>
          <p:cNvPr id="6" name="文本框 5">
            <a:extLst>
              <a:ext uri="{FF2B5EF4-FFF2-40B4-BE49-F238E27FC236}">
                <a16:creationId xmlns:a16="http://schemas.microsoft.com/office/drawing/2014/main" id="{3B5310C3-CB6C-D901-1E91-1B3974C4E625}"/>
              </a:ext>
            </a:extLst>
          </p:cNvPr>
          <p:cNvSpPr txBox="1"/>
          <p:nvPr/>
        </p:nvSpPr>
        <p:spPr>
          <a:xfrm>
            <a:off x="310153" y="1119883"/>
            <a:ext cx="4643918" cy="3372783"/>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Selenium使用HTTP </a:t>
            </a:r>
            <a:r>
              <a:rPr lang="en-US" altLang="zh-CN" sz="1600" dirty="0">
                <a:latin typeface="Microsoft YaHei" panose="020B0503020204020204" pitchFamily="34" charset="-122"/>
                <a:ea typeface="Microsoft YaHei" panose="020B0503020204020204" pitchFamily="34" charset="-122"/>
              </a:rPr>
              <a:t>&amp;</a:t>
            </a:r>
            <a:r>
              <a:rPr lang="zh-CN" altLang="en-US" sz="1600" dirty="0">
                <a:latin typeface="Microsoft YaHei" panose="020B0503020204020204" pitchFamily="34" charset="-122"/>
                <a:ea typeface="Microsoft YaHei" panose="020B0503020204020204" pitchFamily="34" charset="-122"/>
              </a:rPr>
              <a:t> WebSocket客户端：</a:t>
            </a:r>
          </a:p>
          <a:p>
            <a:pPr marL="285750" indent="-285750">
              <a:lnSpc>
                <a:spcPct val="15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向WebDriver发送命令</a:t>
            </a:r>
          </a:p>
          <a:p>
            <a:pPr marL="285750" indent="-285750">
              <a:lnSpc>
                <a:spcPct val="15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从Selenium客户端库向网格发送命令</a:t>
            </a:r>
          </a:p>
          <a:p>
            <a:pPr marL="285750" indent="-285750">
              <a:lnSpc>
                <a:spcPct val="15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根据网格模式，让各种网格组件相互通信</a:t>
            </a:r>
          </a:p>
          <a:p>
            <a:pPr marL="285750" indent="-285750">
              <a:lnSpc>
                <a:spcPct val="15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创建ChromeDevTools协议和BiDi协议会话</a:t>
            </a: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目前，Selenium使用AsyncHttpClient（建立在Netty之上的开源库，支持异步地执行HTTP请求和WebSocket支持）</a:t>
            </a:r>
          </a:p>
        </p:txBody>
      </p:sp>
    </p:spTree>
    <p:extLst>
      <p:ext uri="{BB962C8B-B14F-4D97-AF65-F5344CB8AC3E}">
        <p14:creationId xmlns:p14="http://schemas.microsoft.com/office/powerpoint/2010/main" val="1526947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CDBA2-DB89-B52C-DCB5-8858E664E93F}"/>
              </a:ext>
            </a:extLst>
          </p:cNvPr>
          <p:cNvSpPr>
            <a:spLocks noGrp="1"/>
          </p:cNvSpPr>
          <p:nvPr>
            <p:ph type="title"/>
          </p:nvPr>
        </p:nvSpPr>
        <p:spPr/>
        <p:txBody>
          <a:bodyPr/>
          <a:lstStyle/>
          <a:p>
            <a:r>
              <a:rPr kumimoji="1" lang="en-US" altLang="zh-CN" dirty="0"/>
              <a:t>Selenium Grid</a:t>
            </a:r>
            <a:endParaRPr kumimoji="1" lang="zh-CN" altLang="en-US" dirty="0"/>
          </a:p>
        </p:txBody>
      </p:sp>
      <p:pic>
        <p:nvPicPr>
          <p:cNvPr id="5" name="图片 4">
            <a:extLst>
              <a:ext uri="{FF2B5EF4-FFF2-40B4-BE49-F238E27FC236}">
                <a16:creationId xmlns:a16="http://schemas.microsoft.com/office/drawing/2014/main" id="{87B7B2C1-0371-B302-20F2-4E849A0457B5}"/>
              </a:ext>
            </a:extLst>
          </p:cNvPr>
          <p:cNvPicPr>
            <a:picLocks noChangeAspect="1"/>
          </p:cNvPicPr>
          <p:nvPr/>
        </p:nvPicPr>
        <p:blipFill>
          <a:blip r:embed="rId2"/>
          <a:stretch>
            <a:fillRect/>
          </a:stretch>
        </p:blipFill>
        <p:spPr>
          <a:xfrm>
            <a:off x="4458315" y="1589042"/>
            <a:ext cx="4604786" cy="2489797"/>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254F8D5A-4696-7726-8373-1AF1FA26BAE3}"/>
              </a:ext>
            </a:extLst>
          </p:cNvPr>
          <p:cNvPicPr>
            <a:picLocks noChangeAspect="1"/>
          </p:cNvPicPr>
          <p:nvPr/>
        </p:nvPicPr>
        <p:blipFill>
          <a:blip r:embed="rId3"/>
          <a:stretch>
            <a:fillRect/>
          </a:stretch>
        </p:blipFill>
        <p:spPr>
          <a:xfrm>
            <a:off x="0" y="1275037"/>
            <a:ext cx="4458315" cy="3117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832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36B26-D704-591A-D88B-035D1ADE3001}"/>
              </a:ext>
            </a:extLst>
          </p:cNvPr>
          <p:cNvSpPr>
            <a:spLocks noGrp="1"/>
          </p:cNvSpPr>
          <p:nvPr>
            <p:ph type="title"/>
          </p:nvPr>
        </p:nvSpPr>
        <p:spPr>
          <a:xfrm>
            <a:off x="528360" y="293500"/>
            <a:ext cx="7338557" cy="600799"/>
          </a:xfrm>
        </p:spPr>
        <p:txBody>
          <a:bodyPr>
            <a:normAutofit/>
          </a:bodyPr>
          <a:lstStyle/>
          <a:p>
            <a:r>
              <a:rPr lang="zh-CN" altLang="zh-CN"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Cypress</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UI</a:t>
            </a:r>
            <a:r>
              <a:rPr lang="zh-CN" altLang="zh-CN" dirty="0">
                <a:latin typeface="微软雅黑" panose="020B0503020204020204" pitchFamily="34" charset="-122"/>
                <a:ea typeface="微软雅黑" panose="020B0503020204020204" pitchFamily="34" charset="-122"/>
              </a:rPr>
              <a:t>自动化测试</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E7C1F6F-16E9-25A7-5633-BF9E96B6DC12}"/>
              </a:ext>
            </a:extLst>
          </p:cNvPr>
          <p:cNvPicPr>
            <a:picLocks noChangeAspect="1"/>
          </p:cNvPicPr>
          <p:nvPr/>
        </p:nvPicPr>
        <p:blipFill>
          <a:blip r:embed="rId2"/>
          <a:stretch>
            <a:fillRect/>
          </a:stretch>
        </p:blipFill>
        <p:spPr>
          <a:xfrm>
            <a:off x="251230" y="987890"/>
            <a:ext cx="8641540" cy="3322853"/>
          </a:xfrm>
          <a:prstGeom prst="rect">
            <a:avLst/>
          </a:prstGeom>
        </p:spPr>
      </p:pic>
      <p:sp>
        <p:nvSpPr>
          <p:cNvPr id="4" name="文本框 3">
            <a:extLst>
              <a:ext uri="{FF2B5EF4-FFF2-40B4-BE49-F238E27FC236}">
                <a16:creationId xmlns:a16="http://schemas.microsoft.com/office/drawing/2014/main" id="{38771314-D9E2-4D2F-F120-14CE905B7132}"/>
              </a:ext>
            </a:extLst>
          </p:cNvPr>
          <p:cNvSpPr txBox="1"/>
          <p:nvPr/>
        </p:nvSpPr>
        <p:spPr>
          <a:xfrm>
            <a:off x="3805084" y="4096557"/>
            <a:ext cx="2576052" cy="307777"/>
          </a:xfrm>
          <a:prstGeom prst="rect">
            <a:avLst/>
          </a:prstGeom>
          <a:noFill/>
        </p:spPr>
        <p:txBody>
          <a:bodyPr wrap="square">
            <a:spAutoFit/>
          </a:bodyPr>
          <a:lstStyle/>
          <a:p>
            <a:pPr algn="ctr"/>
            <a:r>
              <a:rPr lang="zh-CN" altLang="en-US" sz="1400" dirty="0">
                <a:hlinkClick r:id="rId3"/>
              </a:rPr>
              <a:t>https://www.cypress.io/</a:t>
            </a:r>
            <a:r>
              <a:rPr lang="zh-CN" altLang="en-US" sz="1400" dirty="0"/>
              <a:t> </a:t>
            </a:r>
          </a:p>
        </p:txBody>
      </p:sp>
    </p:spTree>
    <p:extLst>
      <p:ext uri="{BB962C8B-B14F-4D97-AF65-F5344CB8AC3E}">
        <p14:creationId xmlns:p14="http://schemas.microsoft.com/office/powerpoint/2010/main" val="2938719719"/>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567449" y="296538"/>
            <a:ext cx="5882511" cy="559594"/>
          </a:xfrm>
        </p:spPr>
        <p:txBody>
          <a:bodyPr>
            <a:normAutofit fontScale="90000"/>
          </a:bodyPr>
          <a:lstStyle/>
          <a:p>
            <a:r>
              <a:rPr lang="zh-CN" altLang="en-US" dirty="0">
                <a:latin typeface="微软雅黑" panose="020B0503020204020204" pitchFamily="34" charset="-122"/>
                <a:ea typeface="微软雅黑" panose="020B0503020204020204" pitchFamily="34" charset="-122"/>
              </a:rPr>
              <a:t>自动化测试越来越受重视 </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 人才市场</a:t>
            </a:r>
          </a:p>
        </p:txBody>
      </p:sp>
      <p:grpSp>
        <p:nvGrpSpPr>
          <p:cNvPr id="6" name="组合 5">
            <a:extLst>
              <a:ext uri="{FF2B5EF4-FFF2-40B4-BE49-F238E27FC236}">
                <a16:creationId xmlns:a16="http://schemas.microsoft.com/office/drawing/2014/main" id="{57AA1014-4E0F-EDF8-6863-1B8CC7273D22}"/>
              </a:ext>
            </a:extLst>
          </p:cNvPr>
          <p:cNvGrpSpPr/>
          <p:nvPr/>
        </p:nvGrpSpPr>
        <p:grpSpPr>
          <a:xfrm>
            <a:off x="0" y="1130461"/>
            <a:ext cx="9144000" cy="3335756"/>
            <a:chOff x="0" y="1130461"/>
            <a:chExt cx="9144000" cy="3335756"/>
          </a:xfrm>
        </p:grpSpPr>
        <p:pic>
          <p:nvPicPr>
            <p:cNvPr id="3" name="图片 2">
              <a:extLst>
                <a:ext uri="{FF2B5EF4-FFF2-40B4-BE49-F238E27FC236}">
                  <a16:creationId xmlns:a16="http://schemas.microsoft.com/office/drawing/2014/main" id="{82607D9A-4906-D1D2-7900-7F349C0E58FA}"/>
                </a:ext>
              </a:extLst>
            </p:cNvPr>
            <p:cNvPicPr>
              <a:picLocks noChangeAspect="1"/>
            </p:cNvPicPr>
            <p:nvPr/>
          </p:nvPicPr>
          <p:blipFill>
            <a:blip r:embed="rId3"/>
            <a:stretch>
              <a:fillRect/>
            </a:stretch>
          </p:blipFill>
          <p:spPr>
            <a:xfrm>
              <a:off x="0" y="1130462"/>
              <a:ext cx="6046838" cy="3335755"/>
            </a:xfrm>
            <a:prstGeom prst="rect">
              <a:avLst/>
            </a:prstGeom>
          </p:spPr>
        </p:pic>
        <p:pic>
          <p:nvPicPr>
            <p:cNvPr id="5" name="图片 4">
              <a:extLst>
                <a:ext uri="{FF2B5EF4-FFF2-40B4-BE49-F238E27FC236}">
                  <a16:creationId xmlns:a16="http://schemas.microsoft.com/office/drawing/2014/main" id="{EF65F5E0-287C-A108-8CB1-0DF48C1FA1C2}"/>
                </a:ext>
              </a:extLst>
            </p:cNvPr>
            <p:cNvPicPr>
              <a:picLocks noChangeAspect="1"/>
            </p:cNvPicPr>
            <p:nvPr/>
          </p:nvPicPr>
          <p:blipFill>
            <a:blip r:embed="rId4"/>
            <a:stretch>
              <a:fillRect/>
            </a:stretch>
          </p:blipFill>
          <p:spPr>
            <a:xfrm>
              <a:off x="4955698" y="1130461"/>
              <a:ext cx="4188302" cy="3335756"/>
            </a:xfrm>
            <a:prstGeom prst="rect">
              <a:avLst/>
            </a:prstGeom>
          </p:spPr>
        </p:pic>
      </p:grpSp>
      <p:sp>
        <p:nvSpPr>
          <p:cNvPr id="2" name="文本框 1">
            <a:extLst>
              <a:ext uri="{FF2B5EF4-FFF2-40B4-BE49-F238E27FC236}">
                <a16:creationId xmlns:a16="http://schemas.microsoft.com/office/drawing/2014/main" id="{F48FE2FB-55DB-582D-DC57-FA6125F6C517}"/>
              </a:ext>
            </a:extLst>
          </p:cNvPr>
          <p:cNvSpPr txBox="1"/>
          <p:nvPr/>
        </p:nvSpPr>
        <p:spPr>
          <a:xfrm>
            <a:off x="7343507" y="3828373"/>
            <a:ext cx="1800493" cy="369332"/>
          </a:xfrm>
          <a:prstGeom prst="rect">
            <a:avLst/>
          </a:prstGeom>
          <a:noFill/>
        </p:spPr>
        <p:txBody>
          <a:bodyPr wrap="none" rtlCol="0">
            <a:spAutoFit/>
          </a:bodyPr>
          <a:lstStyle/>
          <a:p>
            <a:r>
              <a:rPr kumimoji="1" lang="zh-CN" altLang="en-US" b="1" dirty="0">
                <a:solidFill>
                  <a:srgbClr val="0070C0"/>
                </a:solidFill>
                <a:latin typeface="Microsoft YaHei" panose="020B0503020204020204" pitchFamily="34" charset="-122"/>
                <a:ea typeface="Microsoft YaHei" panose="020B0503020204020204" pitchFamily="34" charset="-122"/>
              </a:rPr>
              <a:t>自动化测试第一</a:t>
            </a:r>
          </a:p>
        </p:txBody>
      </p:sp>
    </p:spTree>
    <p:extLst>
      <p:ext uri="{BB962C8B-B14F-4D97-AF65-F5344CB8AC3E}">
        <p14:creationId xmlns:p14="http://schemas.microsoft.com/office/powerpoint/2010/main" val="1154050843"/>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FE64A-BEB7-0816-22EF-F98B2F1BB4D5}"/>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Cypress</a:t>
            </a:r>
            <a:r>
              <a:rPr lang="zh-CN" altLang="en-US" dirty="0">
                <a:latin typeface="微软雅黑" panose="020B0503020204020204" pitchFamily="34" charset="-122"/>
                <a:ea typeface="微软雅黑" panose="020B0503020204020204" pitchFamily="34" charset="-122"/>
              </a:rPr>
              <a:t> 架构</a:t>
            </a:r>
            <a:endParaRPr kumimoji="1" lang="zh-CN" altLang="en-US" dirty="0"/>
          </a:p>
        </p:txBody>
      </p:sp>
      <p:pic>
        <p:nvPicPr>
          <p:cNvPr id="5" name="图片 4">
            <a:extLst>
              <a:ext uri="{FF2B5EF4-FFF2-40B4-BE49-F238E27FC236}">
                <a16:creationId xmlns:a16="http://schemas.microsoft.com/office/drawing/2014/main" id="{6F684827-C524-0489-416B-64B9ADF64553}"/>
              </a:ext>
            </a:extLst>
          </p:cNvPr>
          <p:cNvPicPr>
            <a:picLocks noChangeAspect="1"/>
          </p:cNvPicPr>
          <p:nvPr/>
        </p:nvPicPr>
        <p:blipFill>
          <a:blip r:embed="rId2"/>
          <a:stretch>
            <a:fillRect/>
          </a:stretch>
        </p:blipFill>
        <p:spPr>
          <a:xfrm>
            <a:off x="617006" y="975088"/>
            <a:ext cx="8144513" cy="3474992"/>
          </a:xfrm>
          <a:prstGeom prst="rect">
            <a:avLst/>
          </a:prstGeom>
        </p:spPr>
      </p:pic>
    </p:spTree>
    <p:extLst>
      <p:ext uri="{BB962C8B-B14F-4D97-AF65-F5344CB8AC3E}">
        <p14:creationId xmlns:p14="http://schemas.microsoft.com/office/powerpoint/2010/main" val="3015651283"/>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5DB09-1C28-B548-AFF5-0A8EEF37D4B1}"/>
              </a:ext>
            </a:extLst>
          </p:cNvPr>
          <p:cNvSpPr>
            <a:spLocks noGrp="1"/>
          </p:cNvSpPr>
          <p:nvPr>
            <p:ph type="title"/>
          </p:nvPr>
        </p:nvSpPr>
        <p:spPr/>
        <p:txBody>
          <a:bodyPr>
            <a:normAutofit/>
          </a:bodyPr>
          <a:lstStyle/>
          <a:p>
            <a:r>
              <a:rPr lang="zh-CN" altLang="en-US" dirty="0"/>
              <a:t>基于图像识别的</a:t>
            </a:r>
            <a:r>
              <a:rPr lang="en-US" altLang="zh-CN" dirty="0"/>
              <a:t>UI</a:t>
            </a:r>
            <a:r>
              <a:rPr lang="zh-CN" altLang="en-US" dirty="0"/>
              <a:t>自动化测试</a:t>
            </a:r>
          </a:p>
        </p:txBody>
      </p:sp>
      <p:pic>
        <p:nvPicPr>
          <p:cNvPr id="5" name="图片 4">
            <a:extLst>
              <a:ext uri="{FF2B5EF4-FFF2-40B4-BE49-F238E27FC236}">
                <a16:creationId xmlns:a16="http://schemas.microsoft.com/office/drawing/2014/main" id="{72773720-1748-D34F-A037-BD0B3C5F53C8}"/>
              </a:ext>
            </a:extLst>
          </p:cNvPr>
          <p:cNvPicPr>
            <a:picLocks noChangeAspect="1"/>
          </p:cNvPicPr>
          <p:nvPr/>
        </p:nvPicPr>
        <p:blipFill>
          <a:blip r:embed="rId3"/>
          <a:stretch>
            <a:fillRect/>
          </a:stretch>
        </p:blipFill>
        <p:spPr>
          <a:xfrm>
            <a:off x="163261" y="1059302"/>
            <a:ext cx="5289917" cy="3682381"/>
          </a:xfrm>
          <a:prstGeom prst="rect">
            <a:avLst/>
          </a:prstGeom>
        </p:spPr>
      </p:pic>
      <p:pic>
        <p:nvPicPr>
          <p:cNvPr id="6" name="图片 5">
            <a:extLst>
              <a:ext uri="{FF2B5EF4-FFF2-40B4-BE49-F238E27FC236}">
                <a16:creationId xmlns:a16="http://schemas.microsoft.com/office/drawing/2014/main" id="{6CE57810-45F6-0148-AC97-B18684951471}"/>
              </a:ext>
            </a:extLst>
          </p:cNvPr>
          <p:cNvPicPr>
            <a:picLocks noChangeAspect="1"/>
          </p:cNvPicPr>
          <p:nvPr/>
        </p:nvPicPr>
        <p:blipFill>
          <a:blip r:embed="rId4"/>
          <a:stretch>
            <a:fillRect/>
          </a:stretch>
        </p:blipFill>
        <p:spPr>
          <a:xfrm>
            <a:off x="5315544" y="907456"/>
            <a:ext cx="3828456" cy="2204460"/>
          </a:xfrm>
          <a:prstGeom prst="rect">
            <a:avLst/>
          </a:prstGeom>
        </p:spPr>
      </p:pic>
      <p:sp>
        <p:nvSpPr>
          <p:cNvPr id="7" name="矩形 6">
            <a:extLst>
              <a:ext uri="{FF2B5EF4-FFF2-40B4-BE49-F238E27FC236}">
                <a16:creationId xmlns:a16="http://schemas.microsoft.com/office/drawing/2014/main" id="{6F8D7234-3771-9C4F-AFC4-93518BD229AE}"/>
              </a:ext>
            </a:extLst>
          </p:cNvPr>
          <p:cNvSpPr/>
          <p:nvPr/>
        </p:nvSpPr>
        <p:spPr>
          <a:xfrm>
            <a:off x="163261" y="4741683"/>
            <a:ext cx="2569934" cy="338554"/>
          </a:xfrm>
          <a:prstGeom prst="rect">
            <a:avLst/>
          </a:prstGeom>
        </p:spPr>
        <p:txBody>
          <a:bodyPr wrap="none">
            <a:spAutoFit/>
          </a:bodyPr>
          <a:lstStyle/>
          <a:p>
            <a:r>
              <a:rPr kumimoji="1" lang="en-US" altLang="zh-CN" sz="1600" dirty="0"/>
              <a:t>https://</a:t>
            </a:r>
            <a:r>
              <a:rPr kumimoji="1" lang="en-US" altLang="zh-CN" sz="1600" dirty="0" err="1"/>
              <a:t>github.com</a:t>
            </a:r>
            <a:r>
              <a:rPr kumimoji="1" lang="en-US" altLang="zh-CN" sz="1600" dirty="0"/>
              <a:t>/</a:t>
            </a:r>
            <a:r>
              <a:rPr kumimoji="1" lang="en-US" altLang="zh-CN" sz="1600" dirty="0" err="1"/>
              <a:t>RaiMan</a:t>
            </a:r>
            <a:endParaRPr lang="zh-CN" altLang="en-US" sz="1600" dirty="0"/>
          </a:p>
        </p:txBody>
      </p:sp>
      <p:sp>
        <p:nvSpPr>
          <p:cNvPr id="8" name="矩形 7">
            <a:extLst>
              <a:ext uri="{FF2B5EF4-FFF2-40B4-BE49-F238E27FC236}">
                <a16:creationId xmlns:a16="http://schemas.microsoft.com/office/drawing/2014/main" id="{6A8FB08F-4775-9344-95E2-58BFC90AADD1}"/>
              </a:ext>
            </a:extLst>
          </p:cNvPr>
          <p:cNvSpPr/>
          <p:nvPr/>
        </p:nvSpPr>
        <p:spPr>
          <a:xfrm>
            <a:off x="5548913" y="3819026"/>
            <a:ext cx="3610203" cy="830997"/>
          </a:xfrm>
          <a:prstGeom prst="rect">
            <a:avLst/>
          </a:prstGeom>
        </p:spPr>
        <p:txBody>
          <a:bodyPr wrap="square">
            <a:spAutoFit/>
          </a:bodyPr>
          <a:lstStyle/>
          <a:p>
            <a:r>
              <a:rPr lang="en-US" altLang="zh-CN" sz="1600" dirty="0">
                <a:solidFill>
                  <a:srgbClr val="24292E"/>
                </a:solidFill>
                <a:latin typeface="Arial" panose="020B0604020202020204" pitchFamily="34" charset="0"/>
                <a:cs typeface="Arial" panose="020B0604020202020204" pitchFamily="34" charset="0"/>
              </a:rPr>
              <a:t>Implement the API completely as a REST-API backed by a server running on the target machine</a:t>
            </a:r>
            <a:endParaRPr lang="zh-CN" altLang="en-US" sz="16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EE030F3-FA5E-164F-B41C-A75666CC66FB}"/>
              </a:ext>
            </a:extLst>
          </p:cNvPr>
          <p:cNvSpPr txBox="1"/>
          <p:nvPr/>
        </p:nvSpPr>
        <p:spPr>
          <a:xfrm>
            <a:off x="5658404" y="3357361"/>
            <a:ext cx="2969083" cy="461665"/>
          </a:xfrm>
          <a:prstGeom prst="rect">
            <a:avLst/>
          </a:prstGeom>
          <a:noFill/>
        </p:spPr>
        <p:txBody>
          <a:bodyPr wrap="none" rtlCol="0">
            <a:spAutoFit/>
          </a:bodyPr>
          <a:lstStyle/>
          <a:p>
            <a:r>
              <a:rPr kumimoji="1" lang="en-US" altLang="zh-CN" dirty="0"/>
              <a:t>SikuliX1</a:t>
            </a:r>
            <a:r>
              <a:rPr kumimoji="1" lang="zh-CN" altLang="en-US" dirty="0"/>
              <a:t> </a:t>
            </a:r>
            <a:r>
              <a:rPr kumimoji="1" lang="en-US" altLang="zh-CN" dirty="0">
                <a:sym typeface="Wingdings" pitchFamily="2" charset="2"/>
              </a:rPr>
              <a:t> </a:t>
            </a:r>
            <a:r>
              <a:rPr kumimoji="1" lang="en-US" altLang="zh-CN" dirty="0" err="1">
                <a:sym typeface="Wingdings" pitchFamily="2" charset="2"/>
              </a:rPr>
              <a:t>SikuliNG</a:t>
            </a:r>
            <a:endParaRPr kumimoji="1" lang="zh-CN" altLang="en-US" dirty="0"/>
          </a:p>
        </p:txBody>
      </p:sp>
    </p:spTree>
    <p:extLst>
      <p:ext uri="{BB962C8B-B14F-4D97-AF65-F5344CB8AC3E}">
        <p14:creationId xmlns:p14="http://schemas.microsoft.com/office/powerpoint/2010/main" val="2005848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81812" y="1914365"/>
            <a:ext cx="7580375"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charset="-122"/>
                <a:ea typeface="微软雅黑" panose="020B0503020204020204" charset="-122"/>
              </a:rPr>
              <a:t>移动</a:t>
            </a:r>
            <a:r>
              <a:rPr lang="en-US" altLang="zh-CN" sz="4500" b="1" dirty="0">
                <a:ln w="19050">
                  <a:noFill/>
                </a:ln>
                <a:solidFill>
                  <a:srgbClr val="FFFFFF"/>
                </a:solidFill>
                <a:latin typeface="微软雅黑" panose="020B0503020204020204" charset="-122"/>
                <a:ea typeface="微软雅黑" panose="020B0503020204020204" charset="-122"/>
              </a:rPr>
              <a:t>App</a:t>
            </a:r>
            <a:r>
              <a:rPr lang="zh-CN" altLang="en-US" sz="4500" b="1" dirty="0">
                <a:ln w="19050">
                  <a:noFill/>
                </a:ln>
                <a:solidFill>
                  <a:srgbClr val="FFFFFF"/>
                </a:solidFill>
                <a:latin typeface="微软雅黑" panose="020B0503020204020204" charset="-122"/>
                <a:ea typeface="微软雅黑" panose="020B0503020204020204" charset="-122"/>
              </a:rPr>
              <a:t> </a:t>
            </a:r>
            <a:r>
              <a:rPr lang="en-US" altLang="zh-CN" sz="4500" b="1" dirty="0">
                <a:ln w="19050">
                  <a:noFill/>
                </a:ln>
                <a:solidFill>
                  <a:srgbClr val="FFFFFF"/>
                </a:solidFill>
                <a:latin typeface="微软雅黑" panose="020B0503020204020204" charset="-122"/>
                <a:ea typeface="微软雅黑" panose="020B0503020204020204" charset="-122"/>
              </a:rPr>
              <a:t>UI</a:t>
            </a:r>
            <a:r>
              <a:rPr lang="zh-CN" altLang="en-US" sz="4500" b="1" dirty="0">
                <a:ln w="19050">
                  <a:noFill/>
                </a:ln>
                <a:solidFill>
                  <a:srgbClr val="FFFFFF"/>
                </a:solidFill>
                <a:latin typeface="微软雅黑" panose="020B0503020204020204" charset="-122"/>
                <a:ea typeface="微软雅黑" panose="020B0503020204020204" charset="-122"/>
              </a:rPr>
              <a:t> 自动化</a:t>
            </a:r>
            <a:r>
              <a:rPr lang="zh-CN" altLang="zh-CN" sz="4500" b="1" dirty="0">
                <a:ln w="19050">
                  <a:noFill/>
                </a:ln>
                <a:solidFill>
                  <a:srgbClr val="FFFFFF"/>
                </a:solidFill>
                <a:latin typeface="微软雅黑" panose="020B0503020204020204" charset="-122"/>
                <a:ea typeface="微软雅黑" panose="020B0503020204020204" charset="-122"/>
              </a:rPr>
              <a:t>测试</a:t>
            </a:r>
            <a:r>
              <a:rPr lang="zh-CN" altLang="en-US" sz="4500" b="1" dirty="0">
                <a:ln w="19050">
                  <a:noFill/>
                </a:ln>
                <a:solidFill>
                  <a:srgbClr val="FFFFFF"/>
                </a:solidFill>
                <a:latin typeface="微软雅黑" panose="020B0503020204020204" charset="-122"/>
                <a:ea typeface="微软雅黑" panose="020B0503020204020204" charset="-122"/>
              </a:rPr>
              <a:t>框架</a:t>
            </a:r>
          </a:p>
        </p:txBody>
      </p:sp>
      <p:sp>
        <p:nvSpPr>
          <p:cNvPr id="2" name="文本框 1">
            <a:extLst>
              <a:ext uri="{FF2B5EF4-FFF2-40B4-BE49-F238E27FC236}">
                <a16:creationId xmlns:a16="http://schemas.microsoft.com/office/drawing/2014/main" id="{16B84B81-CA86-9164-97C3-DD612E043F99}"/>
              </a:ext>
            </a:extLst>
          </p:cNvPr>
          <p:cNvSpPr txBox="1"/>
          <p:nvPr/>
        </p:nvSpPr>
        <p:spPr>
          <a:xfrm>
            <a:off x="3485617" y="3074403"/>
            <a:ext cx="2833468" cy="461665"/>
          </a:xfrm>
          <a:prstGeom prst="rect">
            <a:avLst/>
          </a:prstGeom>
          <a:noFill/>
        </p:spPr>
        <p:txBody>
          <a:bodyPr wrap="none" rtlCol="0">
            <a:spAutoFit/>
          </a:bodyPr>
          <a:lstStyle/>
          <a:p>
            <a:r>
              <a:rPr kumimoji="1" lang="en-US" altLang="zh-CN" sz="2400" dirty="0">
                <a:solidFill>
                  <a:srgbClr val="00B0F0"/>
                </a:solidFill>
                <a:latin typeface="Microsoft YaHei" panose="020B0503020204020204" pitchFamily="34" charset="-122"/>
                <a:ea typeface="Microsoft YaHei" panose="020B0503020204020204" pitchFamily="34" charset="-122"/>
              </a:rPr>
              <a:t>Appium</a:t>
            </a:r>
            <a:r>
              <a:rPr kumimoji="1" lang="zh-CN" altLang="en-US" sz="2400" dirty="0">
                <a:solidFill>
                  <a:srgbClr val="00B0F0"/>
                </a:solidFill>
                <a:latin typeface="Microsoft YaHei" panose="020B0503020204020204" pitchFamily="34" charset="-122"/>
                <a:ea typeface="Microsoft YaHei" panose="020B0503020204020204" pitchFamily="34" charset="-122"/>
              </a:rPr>
              <a:t> </a:t>
            </a:r>
            <a:r>
              <a:rPr kumimoji="1" lang="en-US" altLang="zh-CN" sz="2400" dirty="0">
                <a:solidFill>
                  <a:srgbClr val="00B0F0"/>
                </a:solidFill>
                <a:latin typeface="Microsoft YaHei" panose="020B0503020204020204" pitchFamily="34" charset="-122"/>
                <a:ea typeface="Microsoft YaHei" panose="020B0503020204020204" pitchFamily="34" charset="-122"/>
              </a:rPr>
              <a:t>&amp;</a:t>
            </a:r>
            <a:r>
              <a:rPr kumimoji="1" lang="zh-CN" altLang="en-US" sz="2400" dirty="0">
                <a:solidFill>
                  <a:srgbClr val="00B0F0"/>
                </a:solidFill>
                <a:latin typeface="Microsoft YaHei" panose="020B0503020204020204" pitchFamily="34" charset="-122"/>
                <a:ea typeface="Microsoft YaHei" panose="020B0503020204020204" pitchFamily="34" charset="-122"/>
              </a:rPr>
              <a:t> </a:t>
            </a:r>
            <a:r>
              <a:rPr kumimoji="1" lang="en-US" altLang="zh-CN" sz="2400" dirty="0" err="1">
                <a:solidFill>
                  <a:srgbClr val="00B0F0"/>
                </a:solidFill>
                <a:latin typeface="Microsoft YaHei" panose="020B0503020204020204" pitchFamily="34" charset="-122"/>
                <a:ea typeface="Microsoft YaHei" panose="020B0503020204020204" pitchFamily="34" charset="-122"/>
              </a:rPr>
              <a:t>Airtest</a:t>
            </a:r>
            <a:endParaRPr kumimoji="1" lang="zh-CN" altLang="en-US" sz="2400" dirty="0">
              <a:solidFill>
                <a:srgbClr val="00B0F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8575470"/>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30B628-871C-826D-E5F6-FC5388A7C9C9}"/>
              </a:ext>
            </a:extLst>
          </p:cNvPr>
          <p:cNvSpPr>
            <a:spLocks noGrp="1"/>
          </p:cNvSpPr>
          <p:nvPr>
            <p:ph type="title"/>
          </p:nvPr>
        </p:nvSpPr>
        <p:spPr/>
        <p:txBody>
          <a:bodyPr/>
          <a:lstStyle/>
          <a:p>
            <a:r>
              <a:rPr lang="zh-CN" altLang="en-US" dirty="0"/>
              <a:t>几款常见的测试工具比较</a:t>
            </a:r>
            <a:endParaRPr kumimoji="1" lang="zh-CN" altLang="en-US" dirty="0"/>
          </a:p>
        </p:txBody>
      </p:sp>
      <p:pic>
        <p:nvPicPr>
          <p:cNvPr id="5" name="图片 4" descr="09-frameworks-opt.png">
            <a:extLst>
              <a:ext uri="{FF2B5EF4-FFF2-40B4-BE49-F238E27FC236}">
                <a16:creationId xmlns:a16="http://schemas.microsoft.com/office/drawing/2014/main" id="{2EDE2899-E9FA-AC6B-8DAE-C49BD492A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71" y="833339"/>
            <a:ext cx="7192586" cy="3624211"/>
          </a:xfrm>
          <a:prstGeom prst="rect">
            <a:avLst/>
          </a:prstGeom>
        </p:spPr>
      </p:pic>
    </p:spTree>
    <p:extLst>
      <p:ext uri="{BB962C8B-B14F-4D97-AF65-F5344CB8AC3E}">
        <p14:creationId xmlns:p14="http://schemas.microsoft.com/office/powerpoint/2010/main" val="1308209402"/>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8250081-E1BE-9BD1-DB60-32942F279843}"/>
              </a:ext>
            </a:extLst>
          </p:cNvPr>
          <p:cNvGrpSpPr/>
          <p:nvPr/>
        </p:nvGrpSpPr>
        <p:grpSpPr>
          <a:xfrm>
            <a:off x="545777" y="574348"/>
            <a:ext cx="8187151" cy="3994803"/>
            <a:chOff x="545776" y="498536"/>
            <a:chExt cx="8187151" cy="3994803"/>
          </a:xfrm>
        </p:grpSpPr>
        <p:pic>
          <p:nvPicPr>
            <p:cNvPr id="5" name="图片 4">
              <a:extLst>
                <a:ext uri="{FF2B5EF4-FFF2-40B4-BE49-F238E27FC236}">
                  <a16:creationId xmlns:a16="http://schemas.microsoft.com/office/drawing/2014/main" id="{55953823-1CAD-E27B-C04C-80DC70753BCE}"/>
                </a:ext>
              </a:extLst>
            </p:cNvPr>
            <p:cNvPicPr>
              <a:picLocks noChangeAspect="1"/>
            </p:cNvPicPr>
            <p:nvPr/>
          </p:nvPicPr>
          <p:blipFill>
            <a:blip r:embed="rId2"/>
            <a:stretch>
              <a:fillRect/>
            </a:stretch>
          </p:blipFill>
          <p:spPr>
            <a:xfrm>
              <a:off x="545776" y="498536"/>
              <a:ext cx="8187151" cy="3994803"/>
            </a:xfrm>
            <a:prstGeom prst="rect">
              <a:avLst/>
            </a:prstGeom>
          </p:spPr>
        </p:pic>
        <p:pic>
          <p:nvPicPr>
            <p:cNvPr id="4" name="图片 3">
              <a:extLst>
                <a:ext uri="{FF2B5EF4-FFF2-40B4-BE49-F238E27FC236}">
                  <a16:creationId xmlns:a16="http://schemas.microsoft.com/office/drawing/2014/main" id="{CAD67BAD-BE38-91B6-B496-0EDDF92CF0F7}"/>
                </a:ext>
              </a:extLst>
            </p:cNvPr>
            <p:cNvPicPr>
              <a:picLocks noChangeAspect="1"/>
            </p:cNvPicPr>
            <p:nvPr/>
          </p:nvPicPr>
          <p:blipFill>
            <a:blip r:embed="rId3"/>
            <a:stretch>
              <a:fillRect/>
            </a:stretch>
          </p:blipFill>
          <p:spPr>
            <a:xfrm>
              <a:off x="2573637" y="1448186"/>
              <a:ext cx="2598989" cy="2425723"/>
            </a:xfrm>
            <a:prstGeom prst="rect">
              <a:avLst/>
            </a:prstGeom>
          </p:spPr>
        </p:pic>
      </p:grpSp>
      <p:sp>
        <p:nvSpPr>
          <p:cNvPr id="2" name="标题 1">
            <a:extLst>
              <a:ext uri="{FF2B5EF4-FFF2-40B4-BE49-F238E27FC236}">
                <a16:creationId xmlns:a16="http://schemas.microsoft.com/office/drawing/2014/main" id="{AB3DFCAE-616C-E0B2-6AE7-A2C6B1D1F1DD}"/>
              </a:ext>
            </a:extLst>
          </p:cNvPr>
          <p:cNvSpPr>
            <a:spLocks noGrp="1"/>
          </p:cNvSpPr>
          <p:nvPr>
            <p:ph type="title"/>
          </p:nvPr>
        </p:nvSpPr>
        <p:spPr/>
        <p:txBody>
          <a:bodyPr/>
          <a:lstStyle/>
          <a:p>
            <a:r>
              <a:rPr kumimoji="1" lang="en-US" altLang="zh-CN" dirty="0"/>
              <a:t>Appium</a:t>
            </a:r>
            <a:endParaRPr kumimoji="1" lang="zh-CN" altLang="en-US" dirty="0"/>
          </a:p>
        </p:txBody>
      </p:sp>
    </p:spTree>
    <p:extLst>
      <p:ext uri="{BB962C8B-B14F-4D97-AF65-F5344CB8AC3E}">
        <p14:creationId xmlns:p14="http://schemas.microsoft.com/office/powerpoint/2010/main" val="45831299"/>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38C31-49E9-C340-6D6C-22CCB7E84685}"/>
              </a:ext>
            </a:extLst>
          </p:cNvPr>
          <p:cNvSpPr>
            <a:spLocks noGrp="1"/>
          </p:cNvSpPr>
          <p:nvPr>
            <p:ph type="title"/>
          </p:nvPr>
        </p:nvSpPr>
        <p:spPr/>
        <p:txBody>
          <a:bodyPr/>
          <a:lstStyle/>
          <a:p>
            <a:r>
              <a:rPr kumimoji="1" lang="en-US" altLang="zh-CN" dirty="0"/>
              <a:t>Appium</a:t>
            </a:r>
            <a:r>
              <a:rPr kumimoji="1" lang="zh-CN" altLang="en-US" dirty="0"/>
              <a:t> 示例</a:t>
            </a:r>
          </a:p>
        </p:txBody>
      </p:sp>
      <p:pic>
        <p:nvPicPr>
          <p:cNvPr id="6146" name="Picture 2" descr="First Appium Test Script">
            <a:extLst>
              <a:ext uri="{FF2B5EF4-FFF2-40B4-BE49-F238E27FC236}">
                <a16:creationId xmlns:a16="http://schemas.microsoft.com/office/drawing/2014/main" id="{D8B55F77-FB44-BE2D-4F42-F7BFFB191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4849"/>
            <a:ext cx="9002338" cy="407762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5C80533-076F-4BD7-FAA1-1DF90F321AF7}"/>
              </a:ext>
            </a:extLst>
          </p:cNvPr>
          <p:cNvSpPr txBox="1"/>
          <p:nvPr/>
        </p:nvSpPr>
        <p:spPr>
          <a:xfrm>
            <a:off x="397301" y="4757071"/>
            <a:ext cx="5128428" cy="307777"/>
          </a:xfrm>
          <a:prstGeom prst="rect">
            <a:avLst/>
          </a:prstGeom>
          <a:noFill/>
        </p:spPr>
        <p:txBody>
          <a:bodyPr wrap="square">
            <a:spAutoFit/>
          </a:bodyPr>
          <a:lstStyle/>
          <a:p>
            <a:r>
              <a:rPr lang="zh-CN" altLang="en-US" sz="1400" dirty="0">
                <a:hlinkClick r:id="rId4"/>
              </a:rPr>
              <a:t>https://appium.io/docs/en/writing-running-appium/running-tests/</a:t>
            </a:r>
            <a:r>
              <a:rPr lang="zh-CN" altLang="en-US" sz="1400" dirty="0"/>
              <a:t> </a:t>
            </a:r>
          </a:p>
        </p:txBody>
      </p:sp>
    </p:spTree>
    <p:extLst>
      <p:ext uri="{BB962C8B-B14F-4D97-AF65-F5344CB8AC3E}">
        <p14:creationId xmlns:p14="http://schemas.microsoft.com/office/powerpoint/2010/main" val="1729933663"/>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42395-B394-D77B-8792-0F90B3CC5B7B}"/>
              </a:ext>
            </a:extLst>
          </p:cNvPr>
          <p:cNvSpPr>
            <a:spLocks noGrp="1"/>
          </p:cNvSpPr>
          <p:nvPr>
            <p:ph type="title"/>
          </p:nvPr>
        </p:nvSpPr>
        <p:spPr/>
        <p:txBody>
          <a:bodyPr/>
          <a:lstStyle/>
          <a:p>
            <a:r>
              <a:rPr kumimoji="1" lang="en-US" altLang="zh-CN" dirty="0" err="1"/>
              <a:t>Airtest</a:t>
            </a:r>
            <a:r>
              <a:rPr kumimoji="1" lang="zh-CN" altLang="en-US" dirty="0"/>
              <a:t> 框架</a:t>
            </a:r>
          </a:p>
        </p:txBody>
      </p:sp>
      <p:pic>
        <p:nvPicPr>
          <p:cNvPr id="4" name="图片 3">
            <a:extLst>
              <a:ext uri="{FF2B5EF4-FFF2-40B4-BE49-F238E27FC236}">
                <a16:creationId xmlns:a16="http://schemas.microsoft.com/office/drawing/2014/main" id="{D648AFA0-6EB7-C2F0-FC43-0324A8F517F9}"/>
              </a:ext>
            </a:extLst>
          </p:cNvPr>
          <p:cNvPicPr>
            <a:picLocks noChangeAspect="1"/>
          </p:cNvPicPr>
          <p:nvPr/>
        </p:nvPicPr>
        <p:blipFill>
          <a:blip r:embed="rId2"/>
          <a:stretch>
            <a:fillRect/>
          </a:stretch>
        </p:blipFill>
        <p:spPr>
          <a:xfrm>
            <a:off x="4686295" y="974128"/>
            <a:ext cx="4457705" cy="3519043"/>
          </a:xfrm>
          <a:prstGeom prst="rect">
            <a:avLst/>
          </a:prstGeom>
        </p:spPr>
      </p:pic>
      <p:sp>
        <p:nvSpPr>
          <p:cNvPr id="5" name="Rectangle 1">
            <a:extLst>
              <a:ext uri="{FF2B5EF4-FFF2-40B4-BE49-F238E27FC236}">
                <a16:creationId xmlns:a16="http://schemas.microsoft.com/office/drawing/2014/main" id="{ADB3D0EC-867B-B82A-D65B-D671CE366A2B}"/>
              </a:ext>
            </a:extLst>
          </p:cNvPr>
          <p:cNvSpPr>
            <a:spLocks noChangeArrowheads="1"/>
          </p:cNvSpPr>
          <p:nvPr/>
        </p:nvSpPr>
        <p:spPr bwMode="auto">
          <a:xfrm>
            <a:off x="301423" y="1014171"/>
            <a:ext cx="4156283" cy="325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7938" algn="l" defTabSz="914400" rtl="0" eaLnBrk="0" fontAlgn="base" latinLnBrk="0" hangingPunct="0">
              <a:lnSpc>
                <a:spcPct val="130000"/>
              </a:lnSpc>
              <a:spcBef>
                <a:spcPct val="0"/>
              </a:spcBef>
              <a:spcAft>
                <a:spcPct val="0"/>
              </a:spcAft>
              <a:buClrTx/>
              <a:buSzTx/>
              <a:buFontTx/>
              <a:buNone/>
            </a:pPr>
            <a:r>
              <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支持</a:t>
            </a:r>
            <a:r>
              <a:rPr kumimoji="0" lang="zh-CN" altLang="zh-CN" sz="1600" b="1" i="0" u="none" strike="noStrike" cap="none" normalizeH="0" baseline="0" dirty="0">
                <a:ln>
                  <a:noFill/>
                </a:ln>
                <a:solidFill>
                  <a:schemeClr val="tx1"/>
                </a:solidFill>
                <a:effectLst/>
                <a:ea typeface="Times New Roman" panose="02020603050405020304" pitchFamily="18" charset="0"/>
              </a:rPr>
              <a:t>Python</a:t>
            </a:r>
            <a:r>
              <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语言的测试脚本，其开源组件</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endParaRPr kumimoji="0" lang="zh-CN" altLang="zh-CN" sz="1600" b="0" i="0" u="none" strike="noStrike" cap="none" normalizeH="0" baseline="0" dirty="0">
              <a:ln>
                <a:noFill/>
              </a:ln>
              <a:solidFill>
                <a:schemeClr val="tx1"/>
              </a:solidFill>
              <a:effectLst/>
            </a:endParaRPr>
          </a:p>
          <a:p>
            <a:pPr marL="271463" marR="0" lvl="0" indent="-271463" algn="l" defTabSz="914400" rtl="0" eaLnBrk="0" fontAlgn="base" latinLnBrk="0" hangingPunct="0">
              <a:lnSpc>
                <a:spcPct val="130000"/>
              </a:lnSpc>
              <a:spcBef>
                <a:spcPct val="0"/>
              </a:spcBef>
              <a:spcAft>
                <a:spcPct val="0"/>
              </a:spcAft>
              <a:buClrTx/>
              <a:buSzTx/>
              <a:buFontTx/>
              <a:buChar char="•"/>
            </a:pPr>
            <a:r>
              <a:rPr kumimoji="0" lang="zh-CN" altLang="zh-CN" sz="1600" b="0" i="0" u="none" strike="noStrike" cap="none" normalizeH="0" baseline="0" dirty="0">
                <a:ln>
                  <a:noFill/>
                </a:ln>
                <a:solidFill>
                  <a:schemeClr val="tx1"/>
                </a:solidFill>
                <a:effectLst/>
                <a:ea typeface="Times New Roman" panose="02020603050405020304" pitchFamily="18" charset="0"/>
              </a:rPr>
              <a:t>Airtest</a:t>
            </a:r>
            <a:r>
              <a:rPr lang="zh-CN" altLang="en-US" sz="1600" dirty="0">
                <a:latin typeface="Times New Roman" panose="02020603050405020304" pitchFamily="18" charset="0"/>
                <a:ea typeface="宋体" panose="02010600030101010101" pitchFamily="2" charset="-122"/>
              </a:rPr>
              <a:t>：</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跨平台的基于图像识别的</a:t>
            </a:r>
            <a:r>
              <a:rPr kumimoji="0" lang="zh-CN" altLang="zh-CN" sz="1600" b="0" i="0" u="none" strike="noStrike" cap="none" normalizeH="0" baseline="0" dirty="0">
                <a:ln>
                  <a:noFill/>
                </a:ln>
                <a:solidFill>
                  <a:schemeClr val="tx1"/>
                </a:solidFill>
                <a:effectLst/>
                <a:ea typeface="Times New Roman" panose="02020603050405020304" pitchFamily="18" charset="0"/>
              </a:rPr>
              <a:t>UI</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自动化测试框架，</a:t>
            </a:r>
            <a:r>
              <a:rPr kumimoji="0" lang="zh-CN" altLang="zh-CN" sz="1600" b="0" i="0" u="none" strike="noStrike" cap="none" normalizeH="0" baseline="0" dirty="0">
                <a:ln>
                  <a:noFill/>
                </a:ln>
                <a:solidFill>
                  <a:srgbClr val="000000"/>
                </a:solidFill>
                <a:effectLst/>
                <a:latin typeface="Helvetica" pitchFamily="2" charset="0"/>
                <a:ea typeface="宋体" panose="02010600030101010101" pitchFamily="2" charset="-122"/>
              </a:rPr>
              <a:t>提供了一系列跨平台的</a:t>
            </a:r>
            <a:r>
              <a:rPr kumimoji="0" lang="zh-CN" altLang="zh-CN" sz="1600" b="0" i="0" u="none" strike="noStrike" cap="none" normalizeH="0" baseline="0" dirty="0">
                <a:ln>
                  <a:noFill/>
                </a:ln>
                <a:solidFill>
                  <a:srgbClr val="000000"/>
                </a:solidFill>
                <a:effectLst/>
                <a:ea typeface="Helvetica" pitchFamily="2" charset="0"/>
              </a:rPr>
              <a:t>API</a:t>
            </a:r>
            <a:r>
              <a:rPr kumimoji="0" lang="zh-CN" altLang="zh-CN" sz="1600" b="0" i="0" u="none" strike="noStrike" cap="none" normalizeH="0" baseline="0" dirty="0">
                <a:ln>
                  <a:noFill/>
                </a:ln>
                <a:solidFill>
                  <a:srgbClr val="000000"/>
                </a:solidFill>
                <a:effectLst/>
                <a:latin typeface="Helvetica" pitchFamily="2" charset="0"/>
                <a:ea typeface="宋体" panose="02010600030101010101" pitchFamily="2" charset="-122"/>
              </a:rPr>
              <a:t>可供调用，</a:t>
            </a:r>
            <a:r>
              <a:rPr kumimoji="0" lang="zh-CN" altLang="en-US" sz="1600" b="0" i="0" u="none" strike="noStrike" cap="none" normalizeH="0" baseline="0" dirty="0">
                <a:ln>
                  <a:noFill/>
                </a:ln>
                <a:solidFill>
                  <a:srgbClr val="000000"/>
                </a:solidFill>
                <a:effectLst/>
                <a:latin typeface="Helvetica" pitchFamily="2" charset="0"/>
                <a:ea typeface="宋体" panose="02010600030101010101" pitchFamily="2" charset="-122"/>
              </a:rPr>
              <a:t>覆盖各种</a:t>
            </a:r>
            <a:r>
              <a:rPr kumimoji="0" lang="zh-CN" altLang="zh-CN" sz="1600" b="0" i="0" u="none" strike="noStrike" cap="none" normalizeH="0" baseline="0" dirty="0">
                <a:ln>
                  <a:noFill/>
                </a:ln>
                <a:solidFill>
                  <a:srgbClr val="000000"/>
                </a:solidFill>
                <a:effectLst/>
                <a:latin typeface="Helvetica" pitchFamily="2" charset="0"/>
                <a:ea typeface="宋体" panose="02010600030101010101" pitchFamily="2" charset="-122"/>
              </a:rPr>
              <a:t>常见的操作。</a:t>
            </a:r>
            <a:endParaRPr kumimoji="0" lang="zh-CN" altLang="zh-CN" sz="1600" b="0" i="0" u="none" strike="noStrike" cap="none" normalizeH="0" baseline="0" dirty="0">
              <a:ln>
                <a:noFill/>
              </a:ln>
              <a:solidFill>
                <a:schemeClr val="tx1"/>
              </a:solidFill>
              <a:effectLst/>
            </a:endParaRPr>
          </a:p>
          <a:p>
            <a:pPr marL="271463" marR="0" lvl="0" indent="-271463" algn="l" defTabSz="914400" rtl="0" eaLnBrk="0" fontAlgn="base" latinLnBrk="0" hangingPunct="0">
              <a:lnSpc>
                <a:spcPct val="130000"/>
              </a:lnSpc>
              <a:spcBef>
                <a:spcPct val="0"/>
              </a:spcBef>
              <a:spcAft>
                <a:spcPct val="0"/>
              </a:spcAft>
              <a:buClrTx/>
              <a:buSzTx/>
              <a:buFontTx/>
              <a:buChar char="•"/>
            </a:pPr>
            <a:r>
              <a:rPr kumimoji="0" lang="zh-CN" altLang="zh-CN" sz="1600" b="0" i="0" u="none" strike="noStrike" cap="none" normalizeH="0" baseline="0" dirty="0">
                <a:ln>
                  <a:noFill/>
                </a:ln>
                <a:solidFill>
                  <a:schemeClr val="tx1"/>
                </a:solidFill>
                <a:effectLst/>
                <a:ea typeface="Times New Roman" panose="02020603050405020304" pitchFamily="18" charset="0"/>
              </a:rPr>
              <a:t>Poco</a:t>
            </a:r>
            <a:r>
              <a:rPr lang="zh-CN" altLang="en-US" sz="1600" dirty="0">
                <a:latin typeface="Times New Roman" panose="02020603050405020304" pitchFamily="18" charset="0"/>
                <a:ea typeface="宋体" panose="02010600030101010101" pitchFamily="2" charset="-122"/>
              </a:rPr>
              <a:t>：</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基于</a:t>
            </a:r>
            <a:r>
              <a:rPr kumimoji="0" lang="zh-CN" altLang="zh-CN" sz="1600" b="0" i="0" u="none" strike="noStrike" cap="none" normalizeH="0" baseline="0" dirty="0">
                <a:ln>
                  <a:noFill/>
                </a:ln>
                <a:solidFill>
                  <a:schemeClr val="tx1"/>
                </a:solidFill>
                <a:effectLst/>
                <a:ea typeface="Times New Roman" panose="02020603050405020304" pitchFamily="18" charset="0"/>
              </a:rPr>
              <a:t>UI</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控件识别的自动化测试框架，支持</a:t>
            </a:r>
            <a:r>
              <a:rPr kumimoji="0" lang="zh-CN" altLang="zh-CN" sz="1600" b="0" i="0" u="none" strike="noStrike" cap="none" normalizeH="0" baseline="0" dirty="0">
                <a:ln>
                  <a:noFill/>
                </a:ln>
                <a:solidFill>
                  <a:schemeClr val="tx1"/>
                </a:solidFill>
                <a:effectLst/>
                <a:ea typeface="Times New Roman" panose="02020603050405020304" pitchFamily="18" charset="0"/>
              </a:rPr>
              <a:t>Android</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0" lang="zh-CN" altLang="zh-CN" sz="1600" b="0" i="0" u="none" strike="noStrike" cap="none" normalizeH="0" baseline="0" dirty="0">
                <a:ln>
                  <a:noFill/>
                </a:ln>
                <a:solidFill>
                  <a:schemeClr val="tx1"/>
                </a:solidFill>
                <a:effectLst/>
                <a:ea typeface="Times New Roman" panose="02020603050405020304" pitchFamily="18" charset="0"/>
              </a:rPr>
              <a:t>iOS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原生</a:t>
            </a:r>
            <a:r>
              <a:rPr kumimoji="0" lang="zh-CN" altLang="zh-CN" sz="1600" b="0" i="0" u="none" strike="noStrike" cap="none" normalizeH="0" baseline="0" dirty="0">
                <a:ln>
                  <a:noFill/>
                </a:ln>
                <a:solidFill>
                  <a:schemeClr val="tx1"/>
                </a:solidFill>
                <a:effectLst/>
                <a:ea typeface="Times New Roman" panose="02020603050405020304" pitchFamily="18" charset="0"/>
              </a:rPr>
              <a:t>app</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和微信小程序</a:t>
            </a:r>
            <a:endParaRPr kumimoji="0" lang="zh-CN" altLang="zh-CN" sz="1600" b="0" i="0" u="none" strike="noStrike" cap="none" normalizeH="0" baseline="0" dirty="0">
              <a:ln>
                <a:noFill/>
              </a:ln>
              <a:solidFill>
                <a:schemeClr val="tx1"/>
              </a:solidFill>
              <a:effectLst/>
            </a:endParaRPr>
          </a:p>
          <a:p>
            <a:pPr marL="271463" marR="0" lvl="0" indent="-271463" algn="l" defTabSz="914400" rtl="0" eaLnBrk="0" fontAlgn="base" latinLnBrk="0" hangingPunct="0">
              <a:lnSpc>
                <a:spcPct val="130000"/>
              </a:lnSpc>
              <a:spcBef>
                <a:spcPct val="0"/>
              </a:spcBef>
              <a:spcAft>
                <a:spcPct val="0"/>
              </a:spcAft>
              <a:buClrTx/>
              <a:buSzTx/>
              <a:buFontTx/>
              <a:buChar char="•"/>
            </a:pPr>
            <a:r>
              <a:rPr kumimoji="0" lang="zh-CN" altLang="zh-CN" sz="1600" b="0" i="0" u="none" strike="noStrike" cap="none" normalizeH="0" baseline="0" dirty="0">
                <a:ln>
                  <a:noFill/>
                </a:ln>
                <a:solidFill>
                  <a:schemeClr val="tx1"/>
                </a:solidFill>
                <a:effectLst/>
                <a:ea typeface="Times New Roman" panose="02020603050405020304" pitchFamily="18" charset="0"/>
              </a:rPr>
              <a:t>AirtestIDE</a:t>
            </a:r>
            <a:r>
              <a:rPr lang="zh-CN" altLang="en-US" sz="1600" dirty="0">
                <a:latin typeface="Times New Roman" panose="02020603050405020304" pitchFamily="18" charset="0"/>
                <a:ea typeface="宋体" panose="02010600030101010101" pitchFamily="2" charset="-122"/>
              </a:rPr>
              <a:t>：</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跨平台的</a:t>
            </a:r>
            <a:r>
              <a:rPr kumimoji="0" lang="zh-CN" altLang="zh-CN" sz="1600" b="0" i="0" u="none" strike="noStrike" cap="none" normalizeH="0" baseline="0" dirty="0">
                <a:ln>
                  <a:noFill/>
                </a:ln>
                <a:solidFill>
                  <a:schemeClr val="tx1"/>
                </a:solidFill>
                <a:effectLst/>
                <a:ea typeface="Times New Roman" panose="02020603050405020304" pitchFamily="18" charset="0"/>
              </a:rPr>
              <a:t>UI</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自动化测试编辑器，能够快速编写</a:t>
            </a:r>
            <a:r>
              <a:rPr kumimoji="0" lang="zh-CN" altLang="zh-CN" sz="1600" b="0" i="0" u="none" strike="noStrike" cap="none" normalizeH="0" baseline="0" dirty="0">
                <a:ln>
                  <a:noFill/>
                </a:ln>
                <a:solidFill>
                  <a:schemeClr val="tx1"/>
                </a:solidFill>
                <a:effectLst/>
                <a:ea typeface="Times New Roman" panose="02020603050405020304" pitchFamily="18" charset="0"/>
              </a:rPr>
              <a:t>Airtest</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和</a:t>
            </a:r>
            <a:r>
              <a:rPr kumimoji="0" lang="zh-CN" altLang="zh-CN" sz="1600" b="0" i="0" u="none" strike="noStrike" cap="none" normalizeH="0" baseline="0" dirty="0">
                <a:ln>
                  <a:noFill/>
                </a:ln>
                <a:solidFill>
                  <a:schemeClr val="tx1"/>
                </a:solidFill>
                <a:effectLst/>
                <a:ea typeface="Times New Roman" panose="02020603050405020304" pitchFamily="18" charset="0"/>
              </a:rPr>
              <a:t>Poco</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代码，提供脚本录制、一键回放、报告查看等功能</a:t>
            </a:r>
            <a:endParaRPr kumimoji="0" lang="zh-CN" altLang="zh-CN" sz="1600" b="0" i="0" u="none" strike="noStrike" cap="none" normalizeH="0" baseline="0" dirty="0">
              <a:ln>
                <a:noFill/>
              </a:ln>
              <a:solidFill>
                <a:schemeClr val="tx1"/>
              </a:solidFill>
              <a:effectLst/>
            </a:endParaRPr>
          </a:p>
        </p:txBody>
      </p:sp>
      <p:sp>
        <p:nvSpPr>
          <p:cNvPr id="7" name="文本框 6">
            <a:extLst>
              <a:ext uri="{FF2B5EF4-FFF2-40B4-BE49-F238E27FC236}">
                <a16:creationId xmlns:a16="http://schemas.microsoft.com/office/drawing/2014/main" id="{7C4F9442-53EC-31E8-6DC1-F1EF7EC233C1}"/>
              </a:ext>
            </a:extLst>
          </p:cNvPr>
          <p:cNvSpPr txBox="1"/>
          <p:nvPr/>
        </p:nvSpPr>
        <p:spPr>
          <a:xfrm>
            <a:off x="4686295" y="4633961"/>
            <a:ext cx="1865376" cy="276999"/>
          </a:xfrm>
          <a:prstGeom prst="rect">
            <a:avLst/>
          </a:prstGeom>
          <a:noFill/>
        </p:spPr>
        <p:txBody>
          <a:bodyPr wrap="square">
            <a:spAutoFit/>
          </a:bodyPr>
          <a:lstStyle/>
          <a:p>
            <a:r>
              <a:rPr kumimoji="0" lang="zh-CN" altLang="zh-CN" sz="1200" b="0" i="0" u="none" strike="noStrike" cap="none" normalizeH="0" baseline="0" dirty="0">
                <a:ln>
                  <a:noFill/>
                </a:ln>
                <a:solidFill>
                  <a:schemeClr val="tx1"/>
                </a:solidFill>
                <a:effectLst/>
                <a:ea typeface="Times New Roman" panose="02020603050405020304" pitchFamily="18" charset="0"/>
                <a:hlinkClick r:id="rId3"/>
              </a:rPr>
              <a:t>http://airtest.netease.com</a:t>
            </a:r>
            <a:r>
              <a:rPr kumimoji="0" lang="zh-CN" altLang="zh-CN" sz="1200" b="0" i="0" u="none" strike="noStrike" cap="none" normalizeH="0" baseline="0" dirty="0">
                <a:ln>
                  <a:noFill/>
                </a:ln>
                <a:solidFill>
                  <a:schemeClr val="tx1"/>
                </a:solidFill>
                <a:effectLst/>
                <a:ea typeface="Times New Roman" panose="02020603050405020304" pitchFamily="18" charset="0"/>
              </a:rPr>
              <a:t> </a:t>
            </a:r>
            <a:endParaRPr lang="zh-CN" altLang="en-US" sz="1200" dirty="0"/>
          </a:p>
        </p:txBody>
      </p:sp>
    </p:spTree>
    <p:extLst>
      <p:ext uri="{BB962C8B-B14F-4D97-AF65-F5344CB8AC3E}">
        <p14:creationId xmlns:p14="http://schemas.microsoft.com/office/powerpoint/2010/main" val="1764377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2B242-109C-A04F-8A75-E2FAE62A27B5}"/>
              </a:ext>
            </a:extLst>
          </p:cNvPr>
          <p:cNvSpPr>
            <a:spLocks noGrp="1"/>
          </p:cNvSpPr>
          <p:nvPr>
            <p:ph type="title"/>
          </p:nvPr>
        </p:nvSpPr>
        <p:spPr>
          <a:xfrm>
            <a:off x="511561" y="200728"/>
            <a:ext cx="6223654" cy="628650"/>
          </a:xfrm>
        </p:spPr>
        <p:txBody>
          <a:bodyPr>
            <a:normAutofit/>
          </a:bodyPr>
          <a:lstStyle/>
          <a:p>
            <a:r>
              <a:rPr kumimoji="1" lang="zh-CN" altLang="en-US" dirty="0"/>
              <a:t>示例：基于</a:t>
            </a:r>
            <a:r>
              <a:rPr lang="zh-CN" altLang="zh-CN" dirty="0"/>
              <a:t>Poco</a:t>
            </a:r>
            <a:r>
              <a:rPr lang="zh-CN" altLang="en-US" dirty="0"/>
              <a:t>开发自动化</a:t>
            </a:r>
            <a:r>
              <a:rPr kumimoji="1" lang="zh-CN" altLang="en-US" dirty="0"/>
              <a:t>测试脚本</a:t>
            </a:r>
          </a:p>
        </p:txBody>
      </p:sp>
      <p:sp>
        <p:nvSpPr>
          <p:cNvPr id="6" name="矩形 5">
            <a:extLst>
              <a:ext uri="{FF2B5EF4-FFF2-40B4-BE49-F238E27FC236}">
                <a16:creationId xmlns:a16="http://schemas.microsoft.com/office/drawing/2014/main" id="{CBDAD80B-6838-784B-8443-E6FA73C941FC}"/>
              </a:ext>
            </a:extLst>
          </p:cNvPr>
          <p:cNvSpPr/>
          <p:nvPr/>
        </p:nvSpPr>
        <p:spPr>
          <a:xfrm>
            <a:off x="757947" y="4754693"/>
            <a:ext cx="2242922" cy="307777"/>
          </a:xfrm>
          <a:prstGeom prst="rect">
            <a:avLst/>
          </a:prstGeom>
        </p:spPr>
        <p:txBody>
          <a:bodyPr wrap="none">
            <a:spAutoFit/>
          </a:bodyPr>
          <a:lstStyle/>
          <a:p>
            <a:r>
              <a:rPr lang="en-US" altLang="zh-CN" sz="1400" dirty="0">
                <a:hlinkClick r:id="rId2"/>
              </a:rPr>
              <a:t>http://airtest.netease.com/</a:t>
            </a:r>
            <a:endParaRPr lang="zh-CN" altLang="en-US" sz="1400" dirty="0"/>
          </a:p>
        </p:txBody>
      </p:sp>
      <p:pic>
        <p:nvPicPr>
          <p:cNvPr id="4" name="图片 3">
            <a:extLst>
              <a:ext uri="{FF2B5EF4-FFF2-40B4-BE49-F238E27FC236}">
                <a16:creationId xmlns:a16="http://schemas.microsoft.com/office/drawing/2014/main" id="{AF1BADF3-3608-2646-AEB6-CCE9864A50E9}"/>
              </a:ext>
            </a:extLst>
          </p:cNvPr>
          <p:cNvPicPr>
            <a:picLocks noChangeAspect="1"/>
          </p:cNvPicPr>
          <p:nvPr/>
        </p:nvPicPr>
        <p:blipFill>
          <a:blip r:embed="rId3"/>
          <a:stretch>
            <a:fillRect/>
          </a:stretch>
        </p:blipFill>
        <p:spPr>
          <a:xfrm>
            <a:off x="757947" y="829378"/>
            <a:ext cx="7473800" cy="3925315"/>
          </a:xfrm>
          <a:prstGeom prst="rect">
            <a:avLst/>
          </a:prstGeom>
        </p:spPr>
      </p:pic>
    </p:spTree>
    <p:extLst>
      <p:ext uri="{BB962C8B-B14F-4D97-AF65-F5344CB8AC3E}">
        <p14:creationId xmlns:p14="http://schemas.microsoft.com/office/powerpoint/2010/main" val="3315256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 altLang="zh-CN" dirty="0">
                <a:sym typeface="+mn-ea"/>
              </a:rPr>
              <a:t>OCR</a:t>
            </a:r>
            <a:r>
              <a:rPr lang="zh-CN" altLang="en-US" dirty="0">
                <a:sym typeface="+mn-ea"/>
              </a:rPr>
              <a:t>实现</a:t>
            </a:r>
          </a:p>
        </p:txBody>
      </p:sp>
      <p:sp>
        <p:nvSpPr>
          <p:cNvPr id="60" name="内容占位符 1">
            <a:extLst>
              <a:ext uri="{FF2B5EF4-FFF2-40B4-BE49-F238E27FC236}">
                <a16:creationId xmlns:a16="http://schemas.microsoft.com/office/drawing/2014/main" id="{182555DB-C16A-A84C-9731-0739398F55B5}"/>
              </a:ext>
            </a:extLst>
          </p:cNvPr>
          <p:cNvSpPr>
            <a:spLocks noGrp="1"/>
          </p:cNvSpPr>
          <p:nvPr>
            <p:ph idx="1"/>
          </p:nvPr>
        </p:nvSpPr>
        <p:spPr>
          <a:xfrm>
            <a:off x="2034145" y="833339"/>
            <a:ext cx="4926958" cy="448437"/>
          </a:xfrm>
        </p:spPr>
        <p:txBody>
          <a:bodyPr>
            <a:normAutofit fontScale="92500"/>
          </a:bodyPr>
          <a:lstStyle/>
          <a:p>
            <a:pPr marL="0" indent="0" algn="just">
              <a:buNone/>
            </a:pPr>
            <a:r>
              <a:rPr lang="zh-CN" altLang="en-US" sz="1500" kern="0" dirty="0">
                <a:cs typeface="+mn-ea"/>
                <a:sym typeface="+mn-lt"/>
              </a:rPr>
              <a:t>目前</a:t>
            </a:r>
            <a:r>
              <a:rPr lang="en" altLang="zh-CN" sz="1500" kern="0" dirty="0">
                <a:cs typeface="+mn-ea"/>
                <a:sym typeface="+mn-lt"/>
              </a:rPr>
              <a:t>OCR</a:t>
            </a:r>
            <a:r>
              <a:rPr lang="zh-CN" altLang="en-US" sz="1500" kern="0" dirty="0">
                <a:cs typeface="+mn-ea"/>
                <a:sym typeface="+mn-lt"/>
              </a:rPr>
              <a:t>的实现一般分成两个步骤 文本检测 和 文本识别</a:t>
            </a:r>
          </a:p>
          <a:p>
            <a:pPr marL="0" indent="0" algn="just">
              <a:buNone/>
            </a:pPr>
            <a:endParaRPr lang="zh-CN" altLang="en-US" sz="1500" kern="0" dirty="0">
              <a:cs typeface="+mn-ea"/>
              <a:sym typeface="+mn-lt"/>
            </a:endParaRPr>
          </a:p>
        </p:txBody>
      </p:sp>
      <p:grpSp>
        <p:nvGrpSpPr>
          <p:cNvPr id="5" name="Group 8">
            <a:extLst>
              <a:ext uri="{FF2B5EF4-FFF2-40B4-BE49-F238E27FC236}">
                <a16:creationId xmlns:a16="http://schemas.microsoft.com/office/drawing/2014/main" id="{227B36AC-049E-384F-BBA3-75ED29CAA833}"/>
              </a:ext>
            </a:extLst>
          </p:cNvPr>
          <p:cNvGrpSpPr/>
          <p:nvPr/>
        </p:nvGrpSpPr>
        <p:grpSpPr>
          <a:xfrm>
            <a:off x="2604988" y="1460513"/>
            <a:ext cx="3917733" cy="389377"/>
            <a:chOff x="2240497" y="3378831"/>
            <a:chExt cx="1516284" cy="225679"/>
          </a:xfrm>
        </p:grpSpPr>
        <p:sp>
          <p:nvSpPr>
            <p:cNvPr id="6" name="Rectangle 9">
              <a:extLst>
                <a:ext uri="{FF2B5EF4-FFF2-40B4-BE49-F238E27FC236}">
                  <a16:creationId xmlns:a16="http://schemas.microsoft.com/office/drawing/2014/main" id="{E6DDD032-5ADE-7347-B266-08584D1F565E}"/>
                </a:ext>
              </a:extLst>
            </p:cNvPr>
            <p:cNvSpPr/>
            <p:nvPr/>
          </p:nvSpPr>
          <p:spPr>
            <a:xfrm>
              <a:off x="2240497" y="3378831"/>
              <a:ext cx="480024" cy="225679"/>
            </a:xfrm>
            <a:prstGeom prst="rect">
              <a:avLst/>
            </a:prstGeom>
            <a:solidFill>
              <a:srgbClr val="00B0F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500">
                  <a:solidFill>
                    <a:schemeClr val="bg1"/>
                  </a:solidFill>
                  <a:latin typeface="Source Han Sans CN Regular"/>
                  <a:ea typeface="Source Han Sans CN Regular"/>
                  <a:cs typeface="Source Han Sans CN Regular"/>
                  <a:sym typeface="Source Han Sans CN Regular"/>
                </a:rPr>
                <a:t>文本检测</a:t>
              </a:r>
              <a:endParaRPr lang="en-US" sz="1500" dirty="0">
                <a:solidFill>
                  <a:schemeClr val="bg1"/>
                </a:solidFill>
                <a:latin typeface="Source Han Sans CN Regular"/>
                <a:ea typeface="Source Han Sans CN Regular"/>
                <a:cs typeface="Source Han Sans CN Regular"/>
                <a:sym typeface="Source Han Sans CN Regular"/>
              </a:endParaRPr>
            </a:p>
          </p:txBody>
        </p:sp>
        <p:sp>
          <p:nvSpPr>
            <p:cNvPr id="7" name="Rectangle 10">
              <a:extLst>
                <a:ext uri="{FF2B5EF4-FFF2-40B4-BE49-F238E27FC236}">
                  <a16:creationId xmlns:a16="http://schemas.microsoft.com/office/drawing/2014/main" id="{0C0DDE04-F0CC-F143-B221-4912F4DE34F2}"/>
                </a:ext>
              </a:extLst>
            </p:cNvPr>
            <p:cNvSpPr/>
            <p:nvPr/>
          </p:nvSpPr>
          <p:spPr>
            <a:xfrm>
              <a:off x="3276757" y="3378831"/>
              <a:ext cx="480024" cy="225679"/>
            </a:xfrm>
            <a:prstGeom prst="rect">
              <a:avLst/>
            </a:prstGeom>
            <a:solidFill>
              <a:srgbClr val="00B0F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500">
                  <a:solidFill>
                    <a:schemeClr val="bg1"/>
                  </a:solidFill>
                  <a:latin typeface="Source Han Sans CN Regular"/>
                  <a:ea typeface="Source Han Sans CN Regular"/>
                  <a:cs typeface="Source Han Sans CN Regular"/>
                  <a:sym typeface="Source Han Sans CN Regular"/>
                </a:rPr>
                <a:t>文本识别</a:t>
              </a:r>
              <a:endParaRPr lang="en-US" sz="1500" dirty="0">
                <a:solidFill>
                  <a:schemeClr val="bg1"/>
                </a:solidFill>
                <a:latin typeface="Source Han Sans CN Regular"/>
                <a:ea typeface="Source Han Sans CN Regular"/>
                <a:cs typeface="Source Han Sans CN Regular"/>
                <a:sym typeface="Source Han Sans CN Regular"/>
              </a:endParaRPr>
            </a:p>
          </p:txBody>
        </p:sp>
        <p:cxnSp>
          <p:nvCxnSpPr>
            <p:cNvPr id="8" name="Straight Arrow Connector 11">
              <a:extLst>
                <a:ext uri="{FF2B5EF4-FFF2-40B4-BE49-F238E27FC236}">
                  <a16:creationId xmlns:a16="http://schemas.microsoft.com/office/drawing/2014/main" id="{A6E2FDF9-30D7-4D45-933A-0EC48C3E29B3}"/>
                </a:ext>
              </a:extLst>
            </p:cNvPr>
            <p:cNvCxnSpPr>
              <a:cxnSpLocks/>
              <a:stCxn id="6" idx="3"/>
              <a:endCxn id="7" idx="1"/>
            </p:cNvCxnSpPr>
            <p:nvPr/>
          </p:nvCxnSpPr>
          <p:spPr>
            <a:xfrm>
              <a:off x="2720521" y="3491671"/>
              <a:ext cx="556236" cy="0"/>
            </a:xfrm>
            <a:prstGeom prst="straightConnector1">
              <a:avLst/>
            </a:prstGeom>
            <a:noFill/>
            <a:ln w="50800" cap="flat">
              <a:solidFill>
                <a:srgbClr val="00B0F0"/>
              </a:solidFill>
              <a:prstDash val="solid"/>
              <a:round/>
              <a:tailEnd type="stealth" w="lg" len="med"/>
            </a:ln>
            <a:effectLst/>
            <a:sp3d/>
          </p:spPr>
          <p:style>
            <a:lnRef idx="0">
              <a:scrgbClr r="0" g="0" b="0"/>
            </a:lnRef>
            <a:fillRef idx="0">
              <a:scrgbClr r="0" g="0" b="0"/>
            </a:fillRef>
            <a:effectRef idx="0">
              <a:scrgbClr r="0" g="0" b="0"/>
            </a:effectRef>
            <a:fontRef idx="none"/>
          </p:style>
        </p:cxnSp>
      </p:grpSp>
      <p:pic>
        <p:nvPicPr>
          <p:cNvPr id="9" name="Picture 12">
            <a:extLst>
              <a:ext uri="{FF2B5EF4-FFF2-40B4-BE49-F238E27FC236}">
                <a16:creationId xmlns:a16="http://schemas.microsoft.com/office/drawing/2014/main" id="{97A4E3C4-0A17-694B-A9C4-BFAC17C6FB73}"/>
              </a:ext>
            </a:extLst>
          </p:cNvPr>
          <p:cNvPicPr>
            <a:picLocks noChangeAspect="1"/>
          </p:cNvPicPr>
          <p:nvPr/>
        </p:nvPicPr>
        <p:blipFill rotWithShape="1">
          <a:blip r:embed="rId2">
            <a:extLst>
              <a:ext uri="{28A0092B-C50C-407E-A947-70E740481C1C}">
                <a14:useLocalDpi xmlns:a14="http://schemas.microsoft.com/office/drawing/2010/main" val="0"/>
              </a:ext>
            </a:extLst>
          </a:blip>
          <a:srcRect t="5366"/>
          <a:stretch/>
        </p:blipFill>
        <p:spPr>
          <a:xfrm>
            <a:off x="5007342" y="2057379"/>
            <a:ext cx="1790488" cy="3012302"/>
          </a:xfrm>
          <a:prstGeom prst="rect">
            <a:avLst/>
          </a:prstGeom>
        </p:spPr>
      </p:pic>
      <p:pic>
        <p:nvPicPr>
          <p:cNvPr id="10" name="Picture 13">
            <a:extLst>
              <a:ext uri="{FF2B5EF4-FFF2-40B4-BE49-F238E27FC236}">
                <a16:creationId xmlns:a16="http://schemas.microsoft.com/office/drawing/2014/main" id="{C673BA0C-0683-C846-84C2-DE218180AA98}"/>
              </a:ext>
            </a:extLst>
          </p:cNvPr>
          <p:cNvPicPr>
            <a:picLocks noChangeAspect="1"/>
          </p:cNvPicPr>
          <p:nvPr/>
        </p:nvPicPr>
        <p:blipFill rotWithShape="1">
          <a:blip r:embed="rId3">
            <a:extLst>
              <a:ext uri="{28A0092B-C50C-407E-A947-70E740481C1C}">
                <a14:useLocalDpi xmlns:a14="http://schemas.microsoft.com/office/drawing/2010/main" val="0"/>
              </a:ext>
            </a:extLst>
          </a:blip>
          <a:srcRect t="5366"/>
          <a:stretch/>
        </p:blipFill>
        <p:spPr>
          <a:xfrm>
            <a:off x="2305356" y="2028627"/>
            <a:ext cx="1790488" cy="3012304"/>
          </a:xfrm>
          <a:prstGeom prst="rect">
            <a:avLst/>
          </a:prstGeom>
        </p:spPr>
      </p:pic>
      <p:sp>
        <p:nvSpPr>
          <p:cNvPr id="27" name="内容占位符 1">
            <a:extLst>
              <a:ext uri="{FF2B5EF4-FFF2-40B4-BE49-F238E27FC236}">
                <a16:creationId xmlns:a16="http://schemas.microsoft.com/office/drawing/2014/main" id="{50202E15-F55A-F840-BACD-3C2353CBEE6F}"/>
              </a:ext>
            </a:extLst>
          </p:cNvPr>
          <p:cNvSpPr txBox="1">
            <a:spLocks/>
          </p:cNvSpPr>
          <p:nvPr/>
        </p:nvSpPr>
        <p:spPr>
          <a:xfrm>
            <a:off x="290947" y="2183099"/>
            <a:ext cx="1851136" cy="1158199"/>
          </a:xfrm>
          <a:prstGeom prst="rect">
            <a:avLst/>
          </a:prstGeom>
        </p:spPr>
        <p:txBody>
          <a:bodyPr vert="horz" lIns="91440" tIns="45720" rIns="91440" bIns="45720" rtlCol="0">
            <a:noAutofit/>
          </a:bodyPr>
          <a:lstStyle>
            <a:lvl1pPr marL="171450" indent="-171450" algn="l" defTabSz="685800" rtl="0" eaLnBrk="1" latinLnBrk="0" hangingPunct="1">
              <a:lnSpc>
                <a:spcPct val="100000"/>
              </a:lnSpc>
              <a:spcBef>
                <a:spcPts val="750"/>
              </a:spcBef>
              <a:buFont typeface="Arial" panose="020B0604020202020204" pitchFamily="34" charset="0"/>
              <a:buChar char="•"/>
              <a:defRPr sz="2145" kern="1200" baseline="0">
                <a:solidFill>
                  <a:schemeClr val="bg1"/>
                </a:solidFill>
                <a:latin typeface="+mn-lt"/>
                <a:ea typeface="+mn-ea"/>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1930" kern="1200" baseline="0">
                <a:solidFill>
                  <a:schemeClr val="bg1"/>
                </a:solidFill>
                <a:latin typeface="+mn-lt"/>
                <a:ea typeface="+mn-ea"/>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sz="1715" kern="1200" baseline="0">
                <a:solidFill>
                  <a:schemeClr val="bg1"/>
                </a:solidFill>
                <a:latin typeface="+mn-lt"/>
                <a:ea typeface="+mn-ea"/>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sz="1570" kern="1200" baseline="0">
                <a:solidFill>
                  <a:schemeClr val="bg1"/>
                </a:solidFill>
                <a:latin typeface="+mn-lt"/>
                <a:ea typeface="+mn-ea"/>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570" kern="1200" baseline="0">
                <a:solidFill>
                  <a:schemeClr val="bg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zh-CN" altLang="en-US" sz="1500" kern="0" dirty="0">
                <a:cs typeface="+mn-ea"/>
                <a:sym typeface="+mn-lt"/>
              </a:rPr>
              <a:t>文本检测：找到图片上文本的位置和区域（文本框）</a:t>
            </a:r>
          </a:p>
          <a:p>
            <a:pPr marL="0" indent="0" algn="just">
              <a:buFont typeface="Arial" panose="020B0604020202020204" pitchFamily="34" charset="0"/>
              <a:buNone/>
            </a:pPr>
            <a:endParaRPr lang="zh-CN" altLang="en-US" sz="1500" kern="0" dirty="0">
              <a:cs typeface="+mn-ea"/>
              <a:sym typeface="+mn-lt"/>
            </a:endParaRPr>
          </a:p>
        </p:txBody>
      </p:sp>
      <p:sp>
        <p:nvSpPr>
          <p:cNvPr id="28" name="内容占位符 1">
            <a:extLst>
              <a:ext uri="{FF2B5EF4-FFF2-40B4-BE49-F238E27FC236}">
                <a16:creationId xmlns:a16="http://schemas.microsoft.com/office/drawing/2014/main" id="{E306D70F-F574-8B45-A758-1BDF388A4B63}"/>
              </a:ext>
            </a:extLst>
          </p:cNvPr>
          <p:cNvSpPr txBox="1">
            <a:spLocks/>
          </p:cNvSpPr>
          <p:nvPr/>
        </p:nvSpPr>
        <p:spPr>
          <a:xfrm>
            <a:off x="6961103" y="2183099"/>
            <a:ext cx="1851136" cy="1158199"/>
          </a:xfrm>
          <a:prstGeom prst="rect">
            <a:avLst/>
          </a:prstGeom>
        </p:spPr>
        <p:txBody>
          <a:bodyPr vert="horz" lIns="91440" tIns="45720" rIns="91440" bIns="45720" rtlCol="0">
            <a:noAutofit/>
          </a:bodyPr>
          <a:lstStyle>
            <a:lvl1pPr marL="171450" indent="-171450" algn="l" defTabSz="685800" rtl="0" eaLnBrk="1" latinLnBrk="0" hangingPunct="1">
              <a:lnSpc>
                <a:spcPct val="100000"/>
              </a:lnSpc>
              <a:spcBef>
                <a:spcPts val="750"/>
              </a:spcBef>
              <a:buFont typeface="Arial" panose="020B0604020202020204" pitchFamily="34" charset="0"/>
              <a:buChar char="•"/>
              <a:defRPr sz="2145" kern="1200" baseline="0">
                <a:solidFill>
                  <a:schemeClr val="bg1"/>
                </a:solidFill>
                <a:latin typeface="+mn-lt"/>
                <a:ea typeface="+mn-ea"/>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1930" kern="1200" baseline="0">
                <a:solidFill>
                  <a:schemeClr val="bg1"/>
                </a:solidFill>
                <a:latin typeface="+mn-lt"/>
                <a:ea typeface="+mn-ea"/>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sz="1715" kern="1200" baseline="0">
                <a:solidFill>
                  <a:schemeClr val="bg1"/>
                </a:solidFill>
                <a:latin typeface="+mn-lt"/>
                <a:ea typeface="+mn-ea"/>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sz="1570" kern="1200" baseline="0">
                <a:solidFill>
                  <a:schemeClr val="bg1"/>
                </a:solidFill>
                <a:latin typeface="+mn-lt"/>
                <a:ea typeface="+mn-ea"/>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570" kern="1200" baseline="0">
                <a:solidFill>
                  <a:schemeClr val="bg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zh-CN" altLang="en-US" sz="1500" kern="0" dirty="0">
                <a:cs typeface="+mn-ea"/>
                <a:sym typeface="+mn-lt"/>
              </a:rPr>
              <a:t>文本识别：识别每个文本框中的文字</a:t>
            </a:r>
          </a:p>
          <a:p>
            <a:pPr marL="0" indent="0" algn="just">
              <a:buFont typeface="Arial" panose="020B0604020202020204" pitchFamily="34" charset="0"/>
              <a:buNone/>
            </a:pPr>
            <a:endParaRPr lang="zh-CN" altLang="en-US" sz="1500" kern="0" dirty="0">
              <a:cs typeface="+mn-ea"/>
              <a:sym typeface="+mn-lt"/>
            </a:endParaRPr>
          </a:p>
        </p:txBody>
      </p:sp>
    </p:spTree>
    <p:extLst>
      <p:ext uri="{BB962C8B-B14F-4D97-AF65-F5344CB8AC3E}">
        <p14:creationId xmlns:p14="http://schemas.microsoft.com/office/powerpoint/2010/main" val="3133478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 altLang="zh-CN" dirty="0">
                <a:sym typeface="+mn-ea"/>
              </a:rPr>
              <a:t>OCR</a:t>
            </a:r>
            <a:r>
              <a:rPr lang="zh-CN" altLang="en-US" dirty="0">
                <a:sym typeface="+mn-ea"/>
              </a:rPr>
              <a:t>实现</a:t>
            </a:r>
          </a:p>
        </p:txBody>
      </p:sp>
      <p:grpSp>
        <p:nvGrpSpPr>
          <p:cNvPr id="14" name="Group 34">
            <a:extLst>
              <a:ext uri="{FF2B5EF4-FFF2-40B4-BE49-F238E27FC236}">
                <a16:creationId xmlns:a16="http://schemas.microsoft.com/office/drawing/2014/main" id="{C14B99D6-AA20-7642-9DB1-C8395DDF25D5}"/>
              </a:ext>
            </a:extLst>
          </p:cNvPr>
          <p:cNvGrpSpPr/>
          <p:nvPr/>
        </p:nvGrpSpPr>
        <p:grpSpPr>
          <a:xfrm>
            <a:off x="462924" y="833339"/>
            <a:ext cx="8218151" cy="2062462"/>
            <a:chOff x="4315440" y="4508475"/>
            <a:chExt cx="22928376" cy="5562171"/>
          </a:xfrm>
        </p:grpSpPr>
        <p:sp>
          <p:nvSpPr>
            <p:cNvPr id="15" name="Rectangle 20">
              <a:extLst>
                <a:ext uri="{FF2B5EF4-FFF2-40B4-BE49-F238E27FC236}">
                  <a16:creationId xmlns:a16="http://schemas.microsoft.com/office/drawing/2014/main" id="{9BEFC425-72E1-4342-835B-8E29F2746429}"/>
                </a:ext>
              </a:extLst>
            </p:cNvPr>
            <p:cNvSpPr/>
            <p:nvPr/>
          </p:nvSpPr>
          <p:spPr>
            <a:xfrm>
              <a:off x="17509466" y="4753957"/>
              <a:ext cx="3906400" cy="2549440"/>
            </a:xfrm>
            <a:prstGeom prst="rect">
              <a:avLst/>
            </a:prstGeom>
            <a:solidFill>
              <a:schemeClr val="accent1">
                <a:lumMod val="75000"/>
              </a:schemeClr>
            </a:solidFill>
            <a:ln w="25400" cap="flat">
              <a:solidFill>
                <a:schemeClr val="bg1">
                  <a:lumMod val="9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200">
                  <a:solidFill>
                    <a:schemeClr val="bg1"/>
                  </a:solidFill>
                  <a:latin typeface="Source Han Sans CN Regular"/>
                  <a:ea typeface="Source Han Sans CN Regular"/>
                  <a:cs typeface="Source Han Sans CN Regular"/>
                  <a:sym typeface="Source Han Sans CN Regular"/>
                </a:rPr>
                <a:t>文本行</a:t>
              </a:r>
              <a:r>
                <a:rPr lang="ja-JP" altLang="en-US" sz="1200">
                  <a:solidFill>
                    <a:schemeClr val="bg1"/>
                  </a:solidFill>
                </a:rPr>
                <a:t>过滤</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62" hangingPunct="0"/>
              <a:r>
                <a:rPr lang="zh-CN" altLang="en-US" sz="1200" dirty="0">
                  <a:solidFill>
                    <a:schemeClr val="bg1"/>
                  </a:solidFill>
                </a:rPr>
                <a:t>（</a:t>
              </a:r>
              <a:r>
                <a:rPr lang="en-US" altLang="zh-CN" sz="1200" dirty="0">
                  <a:solidFill>
                    <a:schemeClr val="bg1"/>
                  </a:solidFill>
                </a:rPr>
                <a:t>CNN</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16" name="Rectangle 21">
              <a:extLst>
                <a:ext uri="{FF2B5EF4-FFF2-40B4-BE49-F238E27FC236}">
                  <a16:creationId xmlns:a16="http://schemas.microsoft.com/office/drawing/2014/main" id="{CD8A0939-B346-E042-BF28-5823EE0CE14F}"/>
                </a:ext>
              </a:extLst>
            </p:cNvPr>
            <p:cNvSpPr/>
            <p:nvPr/>
          </p:nvSpPr>
          <p:spPr>
            <a:xfrm>
              <a:off x="17509466" y="7373789"/>
              <a:ext cx="3906400" cy="2559806"/>
            </a:xfrm>
            <a:prstGeom prst="rect">
              <a:avLst/>
            </a:prstGeom>
            <a:solidFill>
              <a:schemeClr val="accent1">
                <a:lumMod val="75000"/>
              </a:schemeClr>
            </a:solidFill>
            <a:ln w="25400" cap="flat">
              <a:solidFill>
                <a:schemeClr val="accent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200">
                  <a:solidFill>
                    <a:schemeClr val="bg1"/>
                  </a:solidFill>
                  <a:latin typeface="Source Han Sans CN Regular"/>
                  <a:ea typeface="Source Han Sans CN Regular"/>
                  <a:cs typeface="Source Han Sans CN Regular"/>
                  <a:sym typeface="Source Han Sans CN Regular"/>
                </a:rPr>
                <a:t>多层结果合并</a:t>
              </a:r>
              <a:endParaRPr lang="en-US" altLang="ja-JP" sz="1200" dirty="0">
                <a:solidFill>
                  <a:schemeClr val="bg1"/>
                </a:solidFill>
                <a:latin typeface="Source Han Sans CN Regular"/>
                <a:ea typeface="Source Han Sans CN Regular"/>
                <a:cs typeface="Source Han Sans CN Regular"/>
                <a:sym typeface="Source Han Sans CN Regular"/>
              </a:endParaRPr>
            </a:p>
            <a:p>
              <a:r>
                <a:rPr lang="zh-CN" altLang="en-US" sz="1200" dirty="0">
                  <a:solidFill>
                    <a:schemeClr val="bg1"/>
                  </a:solidFill>
                </a:rPr>
                <a:t>（</a:t>
              </a:r>
              <a:r>
                <a:rPr lang="en-US" altLang="zh-CN" sz="1200" dirty="0">
                  <a:solidFill>
                    <a:schemeClr val="bg1"/>
                  </a:solidFill>
                </a:rPr>
                <a:t>NMS</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ja-JP" altLang="en-US" sz="1200">
                  <a:solidFill>
                    <a:schemeClr val="bg1"/>
                  </a:solidFill>
                </a:rPr>
                <a:t>规则</a:t>
              </a:r>
              <a:r>
                <a:rPr lang="zh-CN" altLang="en-US" sz="1200" dirty="0">
                  <a:solidFill>
                    <a:schemeClr val="bg1"/>
                  </a:solidFill>
                </a:rPr>
                <a:t>）</a:t>
              </a:r>
              <a:endParaRPr lang="en-US" altLang="ja-JP" sz="1200" dirty="0">
                <a:solidFill>
                  <a:schemeClr val="bg1"/>
                </a:solidFill>
              </a:endParaRPr>
            </a:p>
            <a:p>
              <a:r>
                <a:rPr lang="zh-CN" altLang="en-US" sz="1200" dirty="0">
                  <a:solidFill>
                    <a:schemeClr val="bg1"/>
                  </a:solidFill>
                </a:rPr>
                <a:t>（</a:t>
              </a:r>
              <a:r>
                <a:rPr lang="ja-JP" altLang="en-US" sz="1200">
                  <a:solidFill>
                    <a:schemeClr val="bg1"/>
                  </a:solidFill>
                </a:rPr>
                <a:t>相邻及重叠文本框合并</a:t>
              </a:r>
              <a:r>
                <a:rPr lang="zh-CN" altLang="en-US" sz="1200" dirty="0">
                  <a:solidFill>
                    <a:schemeClr val="bg1"/>
                  </a:solidFill>
                </a:rPr>
                <a:t>）</a:t>
              </a:r>
              <a:endParaRPr lang="en-US" altLang="ja-JP" sz="1200" dirty="0">
                <a:solidFill>
                  <a:schemeClr val="bg1"/>
                </a:solidFill>
                <a:latin typeface="Source Han Sans CN Regular"/>
                <a:ea typeface="Source Han Sans CN Regular"/>
                <a:cs typeface="Source Han Sans CN Regular"/>
                <a:sym typeface="Source Han Sans CN Regular"/>
              </a:endParaRPr>
            </a:p>
          </p:txBody>
        </p:sp>
        <p:sp>
          <p:nvSpPr>
            <p:cNvPr id="17" name="Rounded Rectangle 22">
              <a:extLst>
                <a:ext uri="{FF2B5EF4-FFF2-40B4-BE49-F238E27FC236}">
                  <a16:creationId xmlns:a16="http://schemas.microsoft.com/office/drawing/2014/main" id="{FDDAE3D3-8DEE-314C-9449-D047186F67D8}"/>
                </a:ext>
              </a:extLst>
            </p:cNvPr>
            <p:cNvSpPr/>
            <p:nvPr/>
          </p:nvSpPr>
          <p:spPr>
            <a:xfrm>
              <a:off x="4315440" y="4756096"/>
              <a:ext cx="3686031" cy="2559806"/>
            </a:xfrm>
            <a:prstGeom prst="roundRect">
              <a:avLst/>
            </a:prstGeom>
            <a:solidFill>
              <a:schemeClr val="accent6">
                <a:lumMod val="50000"/>
              </a:schemeClr>
            </a:solidFill>
            <a:ln cap="rnd">
              <a:noFill/>
            </a:ln>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200">
                  <a:solidFill>
                    <a:schemeClr val="bg1"/>
                  </a:solidFill>
                  <a:latin typeface="Source Han Sans CN Regular"/>
                  <a:ea typeface="Source Han Sans CN Regular"/>
                  <a:cs typeface="Source Han Sans CN Regular"/>
                </a:rPr>
                <a:t>多层</a:t>
              </a:r>
              <a:r>
                <a:rPr lang="en-US" sz="1200" dirty="0">
                  <a:solidFill>
                    <a:schemeClr val="bg1"/>
                  </a:solidFill>
                  <a:latin typeface="Source Han Sans CN Regular"/>
                  <a:ea typeface="Source Han Sans CN Regular"/>
                  <a:cs typeface="Source Han Sans CN Regular"/>
                  <a:sym typeface="Source Han Sans CN Regular"/>
                </a:rPr>
                <a:t>M</a:t>
              </a:r>
              <a:r>
                <a:rPr lang="en-US" altLang="zh-CN" sz="1200" dirty="0">
                  <a:solidFill>
                    <a:schemeClr val="bg1"/>
                  </a:solidFill>
                  <a:latin typeface="Source Han Sans CN Regular"/>
                  <a:ea typeface="Source Han Sans CN Regular"/>
                  <a:cs typeface="Source Han Sans CN Regular"/>
                  <a:sym typeface="Source Han Sans CN Regular"/>
                </a:rPr>
                <a:t>SER</a:t>
              </a:r>
              <a:r>
                <a:rPr lang="ja-JP" altLang="en-US" sz="1200">
                  <a:solidFill>
                    <a:schemeClr val="bg1"/>
                  </a:solidFill>
                  <a:latin typeface="Source Han Sans CN Regular"/>
                  <a:ea typeface="Source Han Sans CN Regular"/>
                  <a:cs typeface="Source Han Sans CN Regular"/>
                  <a:sym typeface="Source Han Sans CN Regular"/>
                </a:rPr>
                <a:t>检测</a:t>
              </a:r>
              <a:endParaRPr lang="en-US" altLang="zh-CN" sz="1200" dirty="0">
                <a:solidFill>
                  <a:schemeClr val="bg1"/>
                </a:solidFill>
                <a:latin typeface="Source Han Sans CN Regular"/>
                <a:ea typeface="Source Han Sans CN Regular"/>
                <a:cs typeface="Source Han Sans CN Regular"/>
                <a:sym typeface="Source Han Sans CN Regular"/>
              </a:endParaRPr>
            </a:p>
            <a:p>
              <a:pPr algn="ctr" defTabSz="883962" hangingPunct="0"/>
              <a:r>
                <a:rPr lang="zh-CN" altLang="en-US" sz="1200" dirty="0">
                  <a:solidFill>
                    <a:schemeClr val="bg1"/>
                  </a:solidFill>
                  <a:latin typeface="Source Han Sans CN Regular"/>
                  <a:ea typeface="Source Han Sans CN Regular"/>
                  <a:cs typeface="Source Han Sans CN Regular"/>
                </a:rPr>
                <a:t>（</a:t>
              </a:r>
              <a:r>
                <a:rPr lang="ja-JP" altLang="en-US" sz="1200">
                  <a:solidFill>
                    <a:schemeClr val="bg1"/>
                  </a:solidFill>
                  <a:latin typeface="Source Han Sans CN Regular"/>
                  <a:ea typeface="Source Han Sans CN Regular"/>
                  <a:cs typeface="Source Han Sans CN Regular"/>
                </a:rPr>
                <a:t>文本区域特征提取</a:t>
              </a:r>
              <a:r>
                <a:rPr lang="zh-CN" altLang="en-US" sz="1200" dirty="0">
                  <a:solidFill>
                    <a:schemeClr val="bg1"/>
                  </a:solidFill>
                  <a:latin typeface="Source Han Sans CN Regular"/>
                  <a:ea typeface="Source Han Sans CN Regular"/>
                  <a:cs typeface="Source Han Sans CN Regular"/>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18" name="Rectangle 23">
              <a:extLst>
                <a:ext uri="{FF2B5EF4-FFF2-40B4-BE49-F238E27FC236}">
                  <a16:creationId xmlns:a16="http://schemas.microsoft.com/office/drawing/2014/main" id="{BF9CAA27-4FFB-E547-B72E-9B6038B0066B}"/>
                </a:ext>
              </a:extLst>
            </p:cNvPr>
            <p:cNvSpPr/>
            <p:nvPr/>
          </p:nvSpPr>
          <p:spPr>
            <a:xfrm>
              <a:off x="8072475" y="4756096"/>
              <a:ext cx="3700800" cy="2549440"/>
            </a:xfrm>
            <a:prstGeom prst="rect">
              <a:avLst/>
            </a:prstGeom>
            <a:solidFill>
              <a:schemeClr val="accent6">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200">
                  <a:solidFill>
                    <a:schemeClr val="bg1"/>
                  </a:solidFill>
                  <a:latin typeface="Source Han Sans CN Regular"/>
                  <a:ea typeface="Source Han Sans CN Regular"/>
                  <a:cs typeface="Source Han Sans CN Regular"/>
                  <a:sym typeface="Source Han Sans CN Regular"/>
                </a:rPr>
                <a:t>特征过滤</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62" hangingPunct="0"/>
              <a:r>
                <a:rPr lang="zh-CN" altLang="en-US" sz="1200" dirty="0">
                  <a:solidFill>
                    <a:schemeClr val="bg1"/>
                  </a:solidFill>
                </a:rPr>
                <a:t>（</a:t>
              </a:r>
              <a:r>
                <a:rPr lang="en-US" altLang="zh-CN" sz="1200" dirty="0">
                  <a:solidFill>
                    <a:schemeClr val="bg1"/>
                  </a:solidFill>
                </a:rPr>
                <a:t>CNN</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19" name="Rectangle 24">
              <a:extLst>
                <a:ext uri="{FF2B5EF4-FFF2-40B4-BE49-F238E27FC236}">
                  <a16:creationId xmlns:a16="http://schemas.microsoft.com/office/drawing/2014/main" id="{C17C6B4B-1A94-2F4C-A799-A15145306DD7}"/>
                </a:ext>
              </a:extLst>
            </p:cNvPr>
            <p:cNvSpPr/>
            <p:nvPr/>
          </p:nvSpPr>
          <p:spPr>
            <a:xfrm>
              <a:off x="11829509" y="4756096"/>
              <a:ext cx="3700800" cy="2549440"/>
            </a:xfrm>
            <a:prstGeom prst="rect">
              <a:avLst/>
            </a:prstGeom>
            <a:solidFill>
              <a:schemeClr val="accent6">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200">
                  <a:solidFill>
                    <a:schemeClr val="bg1"/>
                  </a:solidFill>
                </a:rPr>
                <a:t>特征合并</a:t>
              </a:r>
              <a:endParaRPr lang="en-US" altLang="ja-JP" sz="1200" dirty="0">
                <a:solidFill>
                  <a:schemeClr val="bg1"/>
                </a:solidFill>
              </a:endParaRPr>
            </a:p>
            <a:p>
              <a:pPr algn="ctr" defTabSz="883962" hangingPunct="0"/>
              <a:r>
                <a:rPr lang="zh-CN" altLang="en-US" sz="1200" dirty="0">
                  <a:solidFill>
                    <a:schemeClr val="bg1"/>
                  </a:solidFill>
                </a:rPr>
                <a:t>（</a:t>
              </a:r>
              <a:r>
                <a:rPr lang="ja-JP" altLang="en-US" sz="1200">
                  <a:solidFill>
                    <a:schemeClr val="bg1"/>
                  </a:solidFill>
                </a:rPr>
                <a:t>规则</a:t>
              </a:r>
              <a:r>
                <a:rPr lang="zh-CN" altLang="en-US" sz="1200" dirty="0">
                  <a:solidFill>
                    <a:schemeClr val="bg1"/>
                  </a:solidFill>
                </a:rPr>
                <a:t>）</a:t>
              </a:r>
              <a:endParaRPr lang="en-US" altLang="ja-JP" sz="1200" dirty="0">
                <a:solidFill>
                  <a:schemeClr val="bg1"/>
                </a:solidFill>
              </a:endParaRPr>
            </a:p>
          </p:txBody>
        </p:sp>
        <p:sp>
          <p:nvSpPr>
            <p:cNvPr id="20" name="Rounded Rectangle 25">
              <a:extLst>
                <a:ext uri="{FF2B5EF4-FFF2-40B4-BE49-F238E27FC236}">
                  <a16:creationId xmlns:a16="http://schemas.microsoft.com/office/drawing/2014/main" id="{8C7AA1D8-FCAE-FB4F-A4BB-2EA1A60F8226}"/>
                </a:ext>
              </a:extLst>
            </p:cNvPr>
            <p:cNvSpPr/>
            <p:nvPr/>
          </p:nvSpPr>
          <p:spPr>
            <a:xfrm>
              <a:off x="4315440" y="7371648"/>
              <a:ext cx="3686031" cy="2559806"/>
            </a:xfrm>
            <a:prstGeom prst="roundRect">
              <a:avLst/>
            </a:prstGeom>
            <a:solidFill>
              <a:srgbClr val="0070C0"/>
            </a:solidFill>
            <a:ln cap="rnd">
              <a:noFill/>
            </a:ln>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45062" tIns="145062" rIns="145062" bIns="145062" numCol="1" spcCol="38100" rtlCol="0" anchor="ctr">
              <a:noAutofit/>
            </a:bodyPr>
            <a:lstStyle/>
            <a:p>
              <a:pPr algn="ctr" defTabSz="883962" hangingPunct="0"/>
              <a:r>
                <a:rPr lang="en-US" altLang="ja-JP" sz="1200" dirty="0" err="1">
                  <a:solidFill>
                    <a:schemeClr val="bg1"/>
                  </a:solidFill>
                  <a:latin typeface="Source Han Sans CN Regular"/>
                  <a:ea typeface="Source Han Sans CN Regular"/>
                  <a:cs typeface="Source Han Sans CN Regular"/>
                </a:rPr>
                <a:t>Ad</a:t>
              </a:r>
              <a:r>
                <a:rPr lang="en-US" altLang="zh-CN" sz="1200" dirty="0" err="1">
                  <a:solidFill>
                    <a:schemeClr val="bg1"/>
                  </a:solidFill>
                  <a:latin typeface="Source Han Sans CN Regular"/>
                  <a:ea typeface="Source Han Sans CN Regular"/>
                  <a:cs typeface="Source Han Sans CN Regular"/>
                </a:rPr>
                <a:t>EAST</a:t>
              </a:r>
              <a:r>
                <a:rPr lang="ja-JP" altLang="en-US" sz="1200">
                  <a:solidFill>
                    <a:schemeClr val="bg1"/>
                  </a:solidFill>
                  <a:latin typeface="Source Han Sans CN Regular"/>
                  <a:ea typeface="Source Han Sans CN Regular"/>
                  <a:cs typeface="Source Han Sans CN Regular"/>
                </a:rPr>
                <a:t>检测</a:t>
              </a:r>
              <a:endParaRPr lang="en-US" altLang="ja-JP" sz="1200" dirty="0">
                <a:solidFill>
                  <a:schemeClr val="bg1"/>
                </a:solidFill>
                <a:latin typeface="Source Han Sans CN Regular"/>
                <a:ea typeface="Source Han Sans CN Regular"/>
                <a:cs typeface="Source Han Sans CN Regular"/>
              </a:endParaRPr>
            </a:p>
            <a:p>
              <a:pPr algn="ctr" defTabSz="883962" hangingPunct="0"/>
              <a:r>
                <a:rPr lang="zh-CN" altLang="en-US" sz="1200" dirty="0">
                  <a:solidFill>
                    <a:schemeClr val="bg1"/>
                  </a:solidFill>
                  <a:latin typeface="Source Han Sans CN Regular"/>
                  <a:ea typeface="Source Han Sans CN Regular"/>
                  <a:cs typeface="Source Han Sans CN Regular"/>
                </a:rPr>
                <a:t>（</a:t>
              </a:r>
              <a:r>
                <a:rPr lang="ja-JP" altLang="en-US" sz="1200">
                  <a:solidFill>
                    <a:schemeClr val="bg1"/>
                  </a:solidFill>
                  <a:latin typeface="Source Han Sans CN Regular"/>
                  <a:ea typeface="Source Han Sans CN Regular"/>
                  <a:cs typeface="Source Han Sans CN Regular"/>
                </a:rPr>
                <a:t>文本区域特征图</a:t>
              </a:r>
              <a:r>
                <a:rPr lang="zh-CN" altLang="en-US" sz="1200" dirty="0">
                  <a:solidFill>
                    <a:schemeClr val="bg1"/>
                  </a:solidFill>
                  <a:latin typeface="Source Han Sans CN Regular"/>
                  <a:ea typeface="Source Han Sans CN Regular"/>
                  <a:cs typeface="Source Han Sans CN Regular"/>
                </a:rPr>
                <a:t>）</a:t>
              </a:r>
              <a:endParaRPr lang="en-US" altLang="ja-JP" sz="1200" dirty="0">
                <a:solidFill>
                  <a:schemeClr val="bg1"/>
                </a:solidFill>
                <a:latin typeface="Source Han Sans CN Regular"/>
                <a:ea typeface="Source Han Sans CN Regular"/>
                <a:cs typeface="Source Han Sans CN Regular"/>
              </a:endParaRPr>
            </a:p>
          </p:txBody>
        </p:sp>
        <p:sp>
          <p:nvSpPr>
            <p:cNvPr id="21" name="Rectangle 26">
              <a:extLst>
                <a:ext uri="{FF2B5EF4-FFF2-40B4-BE49-F238E27FC236}">
                  <a16:creationId xmlns:a16="http://schemas.microsoft.com/office/drawing/2014/main" id="{997A7E97-FEBB-7D40-BB54-EC2F00F97D20}"/>
                </a:ext>
              </a:extLst>
            </p:cNvPr>
            <p:cNvSpPr/>
            <p:nvPr/>
          </p:nvSpPr>
          <p:spPr>
            <a:xfrm>
              <a:off x="8072475" y="7371648"/>
              <a:ext cx="7463280" cy="2559806"/>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200">
                  <a:solidFill>
                    <a:schemeClr val="bg1"/>
                  </a:solidFill>
                  <a:latin typeface="Source Han Sans CN Regular"/>
                  <a:ea typeface="Source Han Sans CN Regular"/>
                  <a:cs typeface="Source Han Sans CN Regular"/>
                  <a:sym typeface="Source Han Sans CN Regular"/>
                </a:rPr>
                <a:t>后处理</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62" hangingPunct="0"/>
              <a:r>
                <a:rPr lang="zh-CN" altLang="en-US" sz="1200" dirty="0">
                  <a:solidFill>
                    <a:schemeClr val="bg1"/>
                  </a:solidFill>
                </a:rPr>
                <a:t>（</a:t>
              </a:r>
              <a:r>
                <a:rPr lang="ja-JP" altLang="en-US" sz="1200">
                  <a:solidFill>
                    <a:schemeClr val="bg1"/>
                  </a:solidFill>
                </a:rPr>
                <a:t>框解析</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NMS</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22" name="Rectangle 27">
              <a:extLst>
                <a:ext uri="{FF2B5EF4-FFF2-40B4-BE49-F238E27FC236}">
                  <a16:creationId xmlns:a16="http://schemas.microsoft.com/office/drawing/2014/main" id="{6387C39B-77C8-5D41-8E28-427C20211703}"/>
                </a:ext>
              </a:extLst>
            </p:cNvPr>
            <p:cNvSpPr/>
            <p:nvPr/>
          </p:nvSpPr>
          <p:spPr>
            <a:xfrm>
              <a:off x="23337415" y="4508475"/>
              <a:ext cx="3906401" cy="1879363"/>
            </a:xfrm>
            <a:prstGeom prst="rect">
              <a:avLst/>
            </a:prstGeom>
            <a:solidFill>
              <a:schemeClr val="accent1">
                <a:lumMod val="50000"/>
              </a:schemeClr>
            </a:solidFill>
            <a:ln w="25400" cap="flat">
              <a:solidFill>
                <a:schemeClr val="bg1">
                  <a:lumMod val="9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200">
                  <a:solidFill>
                    <a:schemeClr val="bg1"/>
                  </a:solidFill>
                </a:rPr>
                <a:t>常用字</a:t>
              </a:r>
              <a:r>
                <a:rPr lang="ja-JP" altLang="en-US" sz="1200">
                  <a:solidFill>
                    <a:schemeClr val="bg1"/>
                  </a:solidFill>
                  <a:latin typeface="Source Han Sans CN Regular"/>
                  <a:ea typeface="Source Han Sans CN Regular"/>
                  <a:cs typeface="Source Han Sans CN Regular"/>
                  <a:sym typeface="Source Han Sans CN Regular"/>
                </a:rPr>
                <a:t>识别</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62" hangingPunct="0"/>
              <a:r>
                <a:rPr lang="zh-CN" altLang="en-US" sz="1200" dirty="0">
                  <a:solidFill>
                    <a:schemeClr val="bg1"/>
                  </a:solidFill>
                </a:rPr>
                <a:t>（</a:t>
              </a:r>
              <a:r>
                <a:rPr lang="en-US" altLang="zh-CN" sz="1200" dirty="0" err="1">
                  <a:solidFill>
                    <a:schemeClr val="bg1"/>
                  </a:solidFill>
                </a:rPr>
                <a:t>DenseNet</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CTC</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23" name="Rectangle 28">
              <a:extLst>
                <a:ext uri="{FF2B5EF4-FFF2-40B4-BE49-F238E27FC236}">
                  <a16:creationId xmlns:a16="http://schemas.microsoft.com/office/drawing/2014/main" id="{37D79ADB-70AE-F845-89AB-8009510607A8}"/>
                </a:ext>
              </a:extLst>
            </p:cNvPr>
            <p:cNvSpPr/>
            <p:nvPr/>
          </p:nvSpPr>
          <p:spPr>
            <a:xfrm>
              <a:off x="23337415" y="8242167"/>
              <a:ext cx="3906401" cy="1828479"/>
            </a:xfrm>
            <a:prstGeom prst="rect">
              <a:avLst/>
            </a:prstGeom>
            <a:solidFill>
              <a:schemeClr val="accent1">
                <a:lumMod val="50000"/>
              </a:schemeClr>
            </a:solidFill>
            <a:ln w="25400" cap="flat">
              <a:solidFill>
                <a:schemeClr val="bg1">
                  <a:lumMod val="9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200">
                  <a:solidFill>
                    <a:schemeClr val="bg1"/>
                  </a:solidFill>
                  <a:latin typeface="Source Han Sans CN Regular"/>
                  <a:ea typeface="Source Han Sans CN Regular"/>
                  <a:cs typeface="Source Han Sans CN Regular"/>
                  <a:sym typeface="Source Han Sans CN Regular"/>
                </a:rPr>
                <a:t>繁体字识别</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62" hangingPunct="0"/>
              <a:r>
                <a:rPr lang="zh-CN" altLang="en-US" sz="1200" dirty="0">
                  <a:solidFill>
                    <a:schemeClr val="bg1"/>
                  </a:solidFill>
                </a:rPr>
                <a:t>（</a:t>
              </a:r>
              <a:r>
                <a:rPr lang="en-US" altLang="zh-CN" sz="1200" dirty="0" err="1">
                  <a:solidFill>
                    <a:schemeClr val="bg1"/>
                  </a:solidFill>
                </a:rPr>
                <a:t>DenseNet</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CTC</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24" name="Rectangle 29">
              <a:extLst>
                <a:ext uri="{FF2B5EF4-FFF2-40B4-BE49-F238E27FC236}">
                  <a16:creationId xmlns:a16="http://schemas.microsoft.com/office/drawing/2014/main" id="{B5F7E3DD-5225-1645-9CBF-06F7EF2B1378}"/>
                </a:ext>
              </a:extLst>
            </p:cNvPr>
            <p:cNvSpPr/>
            <p:nvPr/>
          </p:nvSpPr>
          <p:spPr>
            <a:xfrm>
              <a:off x="23337415" y="6362801"/>
              <a:ext cx="3906401" cy="1879366"/>
            </a:xfrm>
            <a:prstGeom prst="rect">
              <a:avLst/>
            </a:prstGeom>
            <a:solidFill>
              <a:schemeClr val="accent1">
                <a:lumMod val="50000"/>
              </a:schemeClr>
            </a:solidFill>
            <a:ln w="25400" cap="flat">
              <a:solidFill>
                <a:schemeClr val="bg1">
                  <a:lumMod val="9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noAutofit/>
            </a:bodyPr>
            <a:lstStyle/>
            <a:p>
              <a:pPr algn="ctr" defTabSz="883962" hangingPunct="0"/>
              <a:r>
                <a:rPr lang="ja-JP" altLang="en-US" sz="1200">
                  <a:solidFill>
                    <a:schemeClr val="bg1"/>
                  </a:solidFill>
                </a:rPr>
                <a:t>高精度</a:t>
              </a:r>
              <a:r>
                <a:rPr lang="ja-JP" altLang="en-US" sz="1200">
                  <a:solidFill>
                    <a:schemeClr val="bg1"/>
                  </a:solidFill>
                  <a:latin typeface="Source Han Sans CN Regular"/>
                  <a:ea typeface="Source Han Sans CN Regular"/>
                  <a:cs typeface="Source Han Sans CN Regular"/>
                  <a:sym typeface="Source Han Sans CN Regular"/>
                </a:rPr>
                <a:t>识别</a:t>
              </a:r>
              <a:endParaRPr lang="en-US" altLang="ja-JP" sz="1200" dirty="0">
                <a:solidFill>
                  <a:schemeClr val="bg1"/>
                </a:solidFill>
                <a:latin typeface="Source Han Sans CN Regular"/>
                <a:ea typeface="Source Han Sans CN Regular"/>
                <a:cs typeface="Source Han Sans CN Regular"/>
                <a:sym typeface="Source Han Sans CN Regular"/>
              </a:endParaRPr>
            </a:p>
            <a:p>
              <a:pPr algn="ctr" defTabSz="883962" hangingPunct="0"/>
              <a:r>
                <a:rPr lang="zh-CN" altLang="en-US" sz="1200" dirty="0">
                  <a:solidFill>
                    <a:schemeClr val="bg1"/>
                  </a:solidFill>
                </a:rPr>
                <a:t>（</a:t>
              </a:r>
              <a:r>
                <a:rPr lang="en-US" altLang="zh-CN" sz="1200" dirty="0" err="1">
                  <a:solidFill>
                    <a:schemeClr val="bg1"/>
                  </a:solidFill>
                </a:rPr>
                <a:t>DenseNet</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BLSTM</a:t>
              </a:r>
              <a:r>
                <a:rPr lang="zh-CN" altLang="en-US" sz="1200" dirty="0">
                  <a:solidFill>
                    <a:schemeClr val="bg1"/>
                  </a:solidFill>
                </a:rPr>
                <a:t> </a:t>
              </a:r>
              <a:r>
                <a:rPr lang="en-US" altLang="zh-CN" sz="1200" dirty="0">
                  <a:solidFill>
                    <a:schemeClr val="bg1"/>
                  </a:solidFill>
                </a:rPr>
                <a:t>+</a:t>
              </a:r>
              <a:r>
                <a:rPr lang="zh-CN" altLang="en-US" sz="1200" dirty="0">
                  <a:solidFill>
                    <a:schemeClr val="bg1"/>
                  </a:solidFill>
                </a:rPr>
                <a:t> </a:t>
              </a:r>
              <a:r>
                <a:rPr lang="en-US" altLang="zh-CN" sz="1200" dirty="0">
                  <a:solidFill>
                    <a:schemeClr val="bg1"/>
                  </a:solidFill>
                </a:rPr>
                <a:t>CTC</a:t>
              </a:r>
              <a:r>
                <a:rPr lang="zh-CN" altLang="en-US" sz="1200" dirty="0">
                  <a:solidFill>
                    <a:schemeClr val="bg1"/>
                  </a:solidFill>
                </a:rPr>
                <a:t>）</a:t>
              </a:r>
              <a:endParaRPr lang="en-US" sz="1200" dirty="0">
                <a:solidFill>
                  <a:schemeClr val="bg1"/>
                </a:solidFill>
                <a:latin typeface="Source Han Sans CN Regular"/>
                <a:ea typeface="Source Han Sans CN Regular"/>
                <a:cs typeface="Source Han Sans CN Regular"/>
                <a:sym typeface="Source Han Sans CN Regular"/>
              </a:endParaRPr>
            </a:p>
          </p:txBody>
        </p:sp>
        <p:sp>
          <p:nvSpPr>
            <p:cNvPr id="25" name="Right Arrow 30">
              <a:extLst>
                <a:ext uri="{FF2B5EF4-FFF2-40B4-BE49-F238E27FC236}">
                  <a16:creationId xmlns:a16="http://schemas.microsoft.com/office/drawing/2014/main" id="{CD5A8A4F-6D01-F640-8C73-C63B78D7391C}"/>
                </a:ext>
              </a:extLst>
            </p:cNvPr>
            <p:cNvSpPr/>
            <p:nvPr/>
          </p:nvSpPr>
          <p:spPr>
            <a:xfrm>
              <a:off x="15587920" y="6387838"/>
              <a:ext cx="1869384" cy="1911879"/>
            </a:xfrm>
            <a:prstGeom prst="rightArrow">
              <a:avLst/>
            </a:prstGeom>
            <a:solidFill>
              <a:srgbClr val="00B0F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spAutoFit/>
            </a:bodyPr>
            <a:lstStyle/>
            <a:p>
              <a:pPr algn="ctr" defTabSz="883962" hangingPunct="0"/>
              <a:endParaRPr lang="en-US" sz="6600">
                <a:solidFill>
                  <a:srgbClr val="000000"/>
                </a:solidFill>
                <a:latin typeface="Source Han Sans CN Regular"/>
                <a:ea typeface="Source Han Sans CN Regular"/>
                <a:cs typeface="Source Han Sans CN Regular"/>
                <a:sym typeface="Source Han Sans CN Regular"/>
              </a:endParaRPr>
            </a:p>
          </p:txBody>
        </p:sp>
        <p:sp>
          <p:nvSpPr>
            <p:cNvPr id="26" name="Right Arrow 31">
              <a:extLst>
                <a:ext uri="{FF2B5EF4-FFF2-40B4-BE49-F238E27FC236}">
                  <a16:creationId xmlns:a16="http://schemas.microsoft.com/office/drawing/2014/main" id="{66B194A2-30CE-594B-A926-6D4000024188}"/>
                </a:ext>
              </a:extLst>
            </p:cNvPr>
            <p:cNvSpPr/>
            <p:nvPr/>
          </p:nvSpPr>
          <p:spPr>
            <a:xfrm>
              <a:off x="21468031" y="6387838"/>
              <a:ext cx="1869384" cy="1911879"/>
            </a:xfrm>
            <a:prstGeom prst="rightArrow">
              <a:avLst/>
            </a:prstGeom>
            <a:solidFill>
              <a:srgbClr val="00B0F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5062" tIns="145062" rIns="145062" bIns="145062" numCol="1" spcCol="38100" rtlCol="0" anchor="ctr">
              <a:spAutoFit/>
            </a:bodyPr>
            <a:lstStyle/>
            <a:p>
              <a:pPr algn="ctr" defTabSz="883962" hangingPunct="0"/>
              <a:endParaRPr lang="en-US" sz="6600">
                <a:solidFill>
                  <a:srgbClr val="000000"/>
                </a:solidFill>
                <a:latin typeface="Source Han Sans CN Regular"/>
                <a:ea typeface="Source Han Sans CN Regular"/>
                <a:cs typeface="Source Han Sans CN Regular"/>
                <a:sym typeface="Source Han Sans CN Regular"/>
              </a:endParaRPr>
            </a:p>
          </p:txBody>
        </p:sp>
      </p:grpSp>
      <p:sp>
        <p:nvSpPr>
          <p:cNvPr id="4" name="文本框 3">
            <a:extLst>
              <a:ext uri="{FF2B5EF4-FFF2-40B4-BE49-F238E27FC236}">
                <a16:creationId xmlns:a16="http://schemas.microsoft.com/office/drawing/2014/main" id="{9D3793B0-1027-22B3-2FE6-82D381D784E3}"/>
              </a:ext>
            </a:extLst>
          </p:cNvPr>
          <p:cNvSpPr txBox="1"/>
          <p:nvPr/>
        </p:nvSpPr>
        <p:spPr>
          <a:xfrm>
            <a:off x="545777" y="4630466"/>
            <a:ext cx="6791218" cy="461665"/>
          </a:xfrm>
          <a:prstGeom prst="rect">
            <a:avLst/>
          </a:prstGeom>
          <a:noFill/>
        </p:spPr>
        <p:txBody>
          <a:bodyPr wrap="square">
            <a:spAutoFit/>
          </a:bodyPr>
          <a:lstStyle/>
          <a:p>
            <a:r>
              <a:rPr lang="zh-CN" altLang="en-US" sz="1200" dirty="0">
                <a:latin typeface="Arial" panose="020B0604020202020204" pitchFamily="34" charset="0"/>
                <a:cs typeface="Arial" panose="020B0604020202020204" pitchFamily="34" charset="0"/>
              </a:rPr>
              <a:t>CRNN 卷积循环神经网络； </a:t>
            </a:r>
            <a:r>
              <a:rPr lang="en" altLang="zh-CN" sz="1200" dirty="0">
                <a:latin typeface="Arial" panose="020B0604020202020204" pitchFamily="34" charset="0"/>
                <a:cs typeface="Arial" panose="020B0604020202020204" pitchFamily="34" charset="0"/>
              </a:rPr>
              <a:t> </a:t>
            </a:r>
            <a:r>
              <a:rPr lang="en"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BLSTM</a:t>
            </a:r>
            <a:r>
              <a:rPr lang="zh-CN" altLang="e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a:t>
            </a:r>
            <a:r>
              <a:rPr lang="en"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Bidirectional Long Short-Term Memory Networks</a:t>
            </a:r>
            <a:endParaRPr lang="en" altLang="zh-CN" sz="1200" dirty="0">
              <a:latin typeface="Arial" panose="020B0604020202020204" pitchFamily="34" charset="0"/>
              <a:cs typeface="Arial" panose="020B0604020202020204" pitchFamily="34" charset="0"/>
            </a:endParaRPr>
          </a:p>
          <a:p>
            <a:r>
              <a:rPr lang="en"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CTC </a:t>
            </a:r>
            <a:r>
              <a:rPr lang="zh-CN" altLang="en-US"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a:t>
            </a:r>
            <a:r>
              <a:rPr lang="en"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Connectionist Temporal Classification</a:t>
            </a:r>
            <a:r>
              <a:rPr lang="zh-CN" altLang="en-US" sz="1200" dirty="0">
                <a:latin typeface="Arial" panose="020B0604020202020204" pitchFamily="34" charset="0"/>
                <a:cs typeface="Arial" panose="020B0604020202020204" pitchFamily="34" charset="0"/>
              </a:rPr>
              <a:t>；</a:t>
            </a:r>
            <a:r>
              <a:rPr lang="en" altLang="zh-CN" sz="1200" dirty="0">
                <a:latin typeface="Arial" panose="020B0604020202020204" pitchFamily="34" charset="0"/>
                <a:cs typeface="Arial" panose="020B0604020202020204" pitchFamily="34" charset="0"/>
              </a:rPr>
              <a:t> MSER</a:t>
            </a:r>
            <a:r>
              <a:rPr lang="zh-CN" altLang="en-US" sz="1200" dirty="0">
                <a:latin typeface="Arial" panose="020B0604020202020204" pitchFamily="34" charset="0"/>
                <a:cs typeface="Arial" panose="020B0604020202020204" pitchFamily="34" charset="0"/>
              </a:rPr>
              <a:t>：</a:t>
            </a:r>
            <a:r>
              <a:rPr lang="en" altLang="zh-CN" sz="1200" dirty="0">
                <a:latin typeface="Arial" panose="020B0604020202020204" pitchFamily="34" charset="0"/>
                <a:cs typeface="Arial" panose="020B0604020202020204" pitchFamily="34" charset="0"/>
              </a:rPr>
              <a:t>Maximally Stable Extremal Regions</a:t>
            </a:r>
            <a:r>
              <a:rPr lang="en" altLang="zh-CN" sz="1200" i="0" dirty="0">
                <a:solidFill>
                  <a:srgbClr val="222226"/>
                </a:solidFill>
                <a:effectLst/>
                <a:latin typeface="Arial" panose="020B0604020202020204" pitchFamily="34" charset="0"/>
                <a:ea typeface="PingFang SC" panose="020B0400000000000000" pitchFamily="34" charset="-122"/>
                <a:cs typeface="Arial" panose="020B0604020202020204" pitchFamily="34" charset="0"/>
              </a:rPr>
              <a:t> </a:t>
            </a:r>
            <a:endParaRPr lang="zh-CN" altLang="en-US" sz="12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06CD863F-35A3-699A-A0BB-DD30BD03FD43}"/>
              </a:ext>
            </a:extLst>
          </p:cNvPr>
          <p:cNvSpPr txBox="1"/>
          <p:nvPr/>
        </p:nvSpPr>
        <p:spPr>
          <a:xfrm>
            <a:off x="545777" y="2983070"/>
            <a:ext cx="5757969" cy="1507720"/>
          </a:xfrm>
          <a:prstGeom prst="rect">
            <a:avLst/>
          </a:prstGeom>
          <a:noFill/>
        </p:spPr>
        <p:txBody>
          <a:bodyPr wrap="square">
            <a:spAutoFit/>
          </a:bodyPr>
          <a:lstStyle/>
          <a:p>
            <a:pPr>
              <a:lnSpc>
                <a:spcPct val="130000"/>
              </a:lnSpc>
            </a:pPr>
            <a:r>
              <a:rPr lang="zh-CN" altLang="en-US" sz="1200" dirty="0">
                <a:latin typeface="Arial" panose="020B0604020202020204" pitchFamily="34" charset="0"/>
                <a:cs typeface="Arial" panose="020B0604020202020204" pitchFamily="34" charset="0"/>
              </a:rPr>
              <a:t>CTPN + DenseNet + CTC ： </a:t>
            </a:r>
            <a:r>
              <a:rPr lang="zh-CN" altLang="en-US" sz="1200" dirty="0">
                <a:latin typeface="Arial" panose="020B0604020202020204" pitchFamily="34" charset="0"/>
                <a:cs typeface="Arial" panose="020B0604020202020204" pitchFamily="34" charset="0"/>
                <a:hlinkClick r:id="rId3"/>
              </a:rPr>
              <a:t>https://github.com/YCG09/chinese_ocr</a:t>
            </a:r>
            <a:r>
              <a:rPr lang="zh-CN" altLang="en-US" sz="1200" dirty="0">
                <a:latin typeface="Arial" panose="020B0604020202020204" pitchFamily="34" charset="0"/>
                <a:cs typeface="Arial" panose="020B0604020202020204" pitchFamily="34" charset="0"/>
              </a:rPr>
              <a:t> </a:t>
            </a:r>
          </a:p>
          <a:p>
            <a:pPr>
              <a:lnSpc>
                <a:spcPct val="130000"/>
              </a:lnSpc>
            </a:pPr>
            <a:r>
              <a:rPr lang="zh-CN" altLang="en-US" sz="1200" dirty="0">
                <a:latin typeface="Arial" panose="020B0604020202020204" pitchFamily="34" charset="0"/>
                <a:cs typeface="Arial" panose="020B0604020202020204" pitchFamily="34" charset="0"/>
              </a:rPr>
              <a:t>crnn_self_attetion ： </a:t>
            </a:r>
            <a:r>
              <a:rPr lang="zh-CN" altLang="en-US" sz="1200" dirty="0">
                <a:latin typeface="Arial" panose="020B0604020202020204" pitchFamily="34" charset="0"/>
                <a:cs typeface="Arial" panose="020B0604020202020204" pitchFamily="34" charset="0"/>
                <a:hlinkClick r:id="rId4"/>
              </a:rPr>
              <a:t>https://github.com/koibiki/crnn_self_attetion</a:t>
            </a:r>
            <a:r>
              <a:rPr lang="zh-CN" altLang="en-US" sz="1200" dirty="0">
                <a:latin typeface="Arial" panose="020B0604020202020204" pitchFamily="34" charset="0"/>
                <a:cs typeface="Arial" panose="020B0604020202020204" pitchFamily="34" charset="0"/>
              </a:rPr>
              <a:t> </a:t>
            </a:r>
          </a:p>
          <a:p>
            <a:pPr>
              <a:lnSpc>
                <a:spcPct val="130000"/>
              </a:lnSpc>
            </a:pPr>
            <a:r>
              <a:rPr lang="zh-CN" altLang="en-US" sz="1200" dirty="0">
                <a:latin typeface="Arial" panose="020B0604020202020204" pitchFamily="34" charset="0"/>
                <a:cs typeface="Arial" panose="020B0604020202020204" pitchFamily="34" charset="0"/>
              </a:rPr>
              <a:t>CRNN_Attention_OCR ： </a:t>
            </a:r>
            <a:r>
              <a:rPr lang="zh-CN" altLang="en-US" sz="1200" dirty="0">
                <a:latin typeface="Arial" panose="020B0604020202020204" pitchFamily="34" charset="0"/>
                <a:cs typeface="Arial" panose="020B0604020202020204" pitchFamily="34" charset="0"/>
                <a:hlinkClick r:id="rId5"/>
              </a:rPr>
              <a:t>https://github.com/wushilian/CRNN_Attention_OCR_Chinese</a:t>
            </a:r>
            <a:endParaRPr lang="en-US" altLang="zh-CN" sz="1200" dirty="0">
              <a:latin typeface="Arial" panose="020B0604020202020204" pitchFamily="34" charset="0"/>
              <a:cs typeface="Arial" panose="020B0604020202020204" pitchFamily="34" charset="0"/>
            </a:endParaRPr>
          </a:p>
          <a:p>
            <a:pPr>
              <a:lnSpc>
                <a:spcPct val="130000"/>
              </a:lnSpc>
            </a:pPr>
            <a:r>
              <a:rPr lang="en" altLang="zh-CN" sz="1200" dirty="0">
                <a:latin typeface="Arial" panose="020B0604020202020204" pitchFamily="34" charset="0"/>
                <a:cs typeface="Arial" panose="020B0604020202020204" pitchFamily="34" charset="0"/>
                <a:hlinkClick r:id="rId6"/>
              </a:rPr>
              <a:t>https://github.com/xisnu/CNN-BLSTM-CTC</a:t>
            </a:r>
            <a:endParaRPr lang="en-US" altLang="zh-CN" sz="1200" dirty="0">
              <a:latin typeface="Arial" panose="020B0604020202020204" pitchFamily="34" charset="0"/>
              <a:cs typeface="Arial" panose="020B0604020202020204" pitchFamily="34" charset="0"/>
            </a:endParaRPr>
          </a:p>
          <a:p>
            <a:pPr>
              <a:lnSpc>
                <a:spcPct val="130000"/>
              </a:lnSpc>
            </a:pPr>
            <a:r>
              <a:rPr lang="en" altLang="zh-CN" sz="1200" dirty="0">
                <a:latin typeface="Arial" panose="020B0604020202020204" pitchFamily="34" charset="0"/>
                <a:cs typeface="Arial" panose="020B0604020202020204" pitchFamily="34" charset="0"/>
                <a:hlinkClick r:id="rId7"/>
              </a:rPr>
              <a:t>https://github.com/senlinuc/caffe_ocr</a:t>
            </a:r>
            <a:r>
              <a:rPr lang="zh-CN" alt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27108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536460" y="263318"/>
            <a:ext cx="4929188" cy="559594"/>
          </a:xfrm>
        </p:spPr>
        <p:txBody>
          <a:bodyPr>
            <a:normAutofit/>
          </a:bodyPr>
          <a:lstStyle/>
          <a:p>
            <a:r>
              <a:rPr lang="zh-CN" altLang="en-US" dirty="0">
                <a:latin typeface="微软雅黑" panose="020B0503020204020204" pitchFamily="34" charset="-122"/>
                <a:ea typeface="微软雅黑" panose="020B0503020204020204" pitchFamily="34" charset="-122"/>
              </a:rPr>
              <a:t>自动化测试分层策略</a:t>
            </a:r>
          </a:p>
        </p:txBody>
      </p:sp>
      <p:sp>
        <p:nvSpPr>
          <p:cNvPr id="7" name="内容占位符 2"/>
          <p:cNvSpPr>
            <a:spLocks noGrp="1"/>
          </p:cNvSpPr>
          <p:nvPr>
            <p:ph idx="1"/>
          </p:nvPr>
        </p:nvSpPr>
        <p:spPr>
          <a:xfrm>
            <a:off x="536460" y="1279587"/>
            <a:ext cx="4151646" cy="3260247"/>
          </a:xfrm>
        </p:spPr>
        <p:txBody>
          <a:bodyPr>
            <a:normAutofit fontScale="92500"/>
          </a:bodyPr>
          <a:lstStyle/>
          <a:p>
            <a:pPr marL="250032" indent="-250032">
              <a:lnSpc>
                <a:spcPct val="130000"/>
              </a:lnSpc>
              <a:buClr>
                <a:srgbClr val="00B0F0"/>
              </a:buClr>
              <a:buSzPct val="80000"/>
              <a:buFont typeface="Wingdings" charset="0"/>
              <a:buChar char="p"/>
            </a:pPr>
            <a:r>
              <a:rPr lang="zh-CN" altLang="en-US" dirty="0">
                <a:solidFill>
                  <a:srgbClr val="002060"/>
                </a:solidFill>
                <a:latin typeface="Yuanti SC" charset="-122"/>
                <a:ea typeface="Yuanti SC" charset="-122"/>
                <a:cs typeface="Yuanti SC" charset="-122"/>
              </a:rPr>
              <a:t>单元测试更容易实现自动化测试，</a:t>
            </a:r>
            <a:r>
              <a:rPr lang="en-US" altLang="zh-CN" dirty="0" err="1">
                <a:solidFill>
                  <a:srgbClr val="002060"/>
                </a:solidFill>
                <a:latin typeface="Yuanti SC" charset="-122"/>
                <a:ea typeface="Yuanti SC" charset="-122"/>
                <a:cs typeface="Yuanti SC" charset="-122"/>
              </a:rPr>
              <a:t>RoI</a:t>
            </a:r>
            <a:r>
              <a:rPr lang="zh-CN" altLang="en-US" dirty="0">
                <a:solidFill>
                  <a:srgbClr val="002060"/>
                </a:solidFill>
                <a:latin typeface="Yuanti SC" charset="-122"/>
                <a:ea typeface="Yuanti SC" charset="-122"/>
                <a:cs typeface="Yuanti SC" charset="-122"/>
              </a:rPr>
              <a:t>也更高（收益显著）</a:t>
            </a:r>
            <a:endParaRPr lang="en-US" altLang="zh-CN" dirty="0">
              <a:solidFill>
                <a:srgbClr val="002060"/>
              </a:solidFill>
              <a:latin typeface="Yuanti SC" charset="-122"/>
              <a:ea typeface="Yuanti SC" charset="-122"/>
              <a:cs typeface="Yuanti SC" charset="-122"/>
            </a:endParaRPr>
          </a:p>
          <a:p>
            <a:pPr marL="250032" indent="-250032">
              <a:lnSpc>
                <a:spcPct val="130000"/>
              </a:lnSpc>
              <a:buClr>
                <a:srgbClr val="00B0F0"/>
              </a:buClr>
              <a:buSzPct val="80000"/>
              <a:buFont typeface="Wingdings" charset="0"/>
              <a:buChar char="p"/>
            </a:pPr>
            <a:r>
              <a:rPr lang="en-US" altLang="zh-CN" dirty="0">
                <a:solidFill>
                  <a:srgbClr val="002060"/>
                </a:solidFill>
                <a:latin typeface="Yuanti SC" charset="-122"/>
                <a:ea typeface="Yuanti SC" charset="-122"/>
                <a:cs typeface="Yuanti SC" charset="-122"/>
              </a:rPr>
              <a:t>API</a:t>
            </a:r>
            <a:r>
              <a:rPr lang="zh-CN" altLang="en-US" dirty="0">
                <a:solidFill>
                  <a:srgbClr val="002060"/>
                </a:solidFill>
                <a:latin typeface="Yuanti SC" charset="-122"/>
                <a:ea typeface="Yuanti SC" charset="-122"/>
                <a:cs typeface="Yuanti SC" charset="-122"/>
              </a:rPr>
              <a:t>自动化测试也基本能做到</a:t>
            </a:r>
            <a:r>
              <a:rPr lang="en-US" altLang="zh-CN" dirty="0">
                <a:solidFill>
                  <a:srgbClr val="002060"/>
                </a:solidFill>
                <a:latin typeface="Yuanti SC" charset="-122"/>
                <a:ea typeface="Yuanti SC" charset="-122"/>
                <a:cs typeface="Yuanti SC" charset="-122"/>
              </a:rPr>
              <a:t>100%</a:t>
            </a:r>
          </a:p>
          <a:p>
            <a:pPr marL="250032" indent="-250032">
              <a:lnSpc>
                <a:spcPct val="130000"/>
              </a:lnSpc>
              <a:buClr>
                <a:srgbClr val="00B0F0"/>
              </a:buClr>
              <a:buSzPct val="80000"/>
              <a:buFont typeface="Wingdings" charset="0"/>
              <a:buChar char="p"/>
            </a:pPr>
            <a:r>
              <a:rPr lang="zh-CN" altLang="en-US" dirty="0">
                <a:solidFill>
                  <a:srgbClr val="002060"/>
                </a:solidFill>
                <a:latin typeface="Yuanti SC" charset="-122"/>
                <a:ea typeface="Yuanti SC" charset="-122"/>
                <a:cs typeface="Yuanti SC" charset="-122"/>
              </a:rPr>
              <a:t>适当加强手工</a:t>
            </a:r>
            <a:r>
              <a:rPr lang="en-US" altLang="zh-CN" dirty="0">
                <a:solidFill>
                  <a:srgbClr val="002060"/>
                </a:solidFill>
                <a:latin typeface="Yuanti SC" charset="-122"/>
                <a:ea typeface="Yuanti SC" charset="-122"/>
                <a:cs typeface="Yuanti SC" charset="-122"/>
              </a:rPr>
              <a:t>E2E</a:t>
            </a:r>
            <a:r>
              <a:rPr lang="zh-CN" altLang="en-US" dirty="0">
                <a:solidFill>
                  <a:srgbClr val="002060"/>
                </a:solidFill>
                <a:latin typeface="Yuanti SC" charset="-122"/>
                <a:ea typeface="Yuanti SC" charset="-122"/>
                <a:cs typeface="Yuanti SC" charset="-122"/>
              </a:rPr>
              <a:t>测试（业务层）</a:t>
            </a:r>
            <a:endParaRPr lang="en-US" altLang="zh-CN" dirty="0">
              <a:solidFill>
                <a:srgbClr val="002060"/>
              </a:solidFill>
              <a:latin typeface="Yuanti SC" charset="-122"/>
              <a:ea typeface="Yuanti SC" charset="-122"/>
              <a:cs typeface="Yuanti SC" charset="-122"/>
            </a:endParaRPr>
          </a:p>
          <a:p>
            <a:pPr marL="250032" indent="-250032">
              <a:lnSpc>
                <a:spcPct val="130000"/>
              </a:lnSpc>
              <a:buClr>
                <a:srgbClr val="00B0F0"/>
              </a:buClr>
              <a:buSzPct val="80000"/>
              <a:buFont typeface="Wingdings" charset="0"/>
              <a:buChar char="p"/>
            </a:pPr>
            <a:r>
              <a:rPr lang="zh-CN" altLang="en-US" dirty="0">
                <a:solidFill>
                  <a:srgbClr val="002060"/>
                </a:solidFill>
                <a:latin typeface="Yuanti SC" charset="-122"/>
                <a:ea typeface="Yuanti SC" charset="-122"/>
                <a:cs typeface="Yuanti SC" charset="-122"/>
              </a:rPr>
              <a:t>概括起来：以底层测试、接口测试、功能逻辑测试等为主，尽量避免</a:t>
            </a:r>
            <a:r>
              <a:rPr lang="en-US" altLang="zh-CN" dirty="0">
                <a:solidFill>
                  <a:srgbClr val="002060"/>
                </a:solidFill>
                <a:latin typeface="Yuanti SC" charset="-122"/>
                <a:ea typeface="Yuanti SC" charset="-122"/>
                <a:cs typeface="Yuanti SC" charset="-122"/>
              </a:rPr>
              <a:t>UI</a:t>
            </a:r>
            <a:r>
              <a:rPr lang="zh-CN" altLang="en-US" dirty="0">
                <a:solidFill>
                  <a:srgbClr val="002060"/>
                </a:solidFill>
                <a:latin typeface="Yuanti SC" charset="-122"/>
                <a:ea typeface="Yuanti SC" charset="-122"/>
                <a:cs typeface="Yuanti SC" charset="-122"/>
              </a:rPr>
              <a:t>测试</a:t>
            </a:r>
          </a:p>
        </p:txBody>
      </p:sp>
      <p:pic>
        <p:nvPicPr>
          <p:cNvPr id="5" name="Picture 4" descr="http://blog.goneopen.com/wp-content/uploads/2010/08/crispin-test-automation-pyram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857" y="1360665"/>
            <a:ext cx="3620453" cy="31260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 name="Straight Arrow Connector 6"/>
          <p:cNvCxnSpPr>
            <a:cxnSpLocks noChangeShapeType="1"/>
          </p:cNvCxnSpPr>
          <p:nvPr/>
        </p:nvCxnSpPr>
        <p:spPr bwMode="auto">
          <a:xfrm>
            <a:off x="5235664" y="1360664"/>
            <a:ext cx="0" cy="2981131"/>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8" name="TextBox 8"/>
          <p:cNvSpPr txBox="1">
            <a:spLocks noChangeArrowheads="1"/>
          </p:cNvSpPr>
          <p:nvPr/>
        </p:nvSpPr>
        <p:spPr bwMode="auto">
          <a:xfrm>
            <a:off x="5170857" y="1749508"/>
            <a:ext cx="499110"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FrnkGothITC Bk BT" charset="0"/>
                <a:ea typeface="ＭＳ Ｐゴシック" charset="0"/>
                <a:cs typeface="ＭＳ Ｐゴシック" charset="0"/>
              </a:defRPr>
            </a:lvl1pPr>
            <a:lvl2pPr marL="742950" indent="-285750" eaLnBrk="0" hangingPunct="0">
              <a:defRPr sz="2400">
                <a:solidFill>
                  <a:schemeClr val="tx1"/>
                </a:solidFill>
                <a:latin typeface="FrnkGothITC Bk BT" charset="0"/>
                <a:ea typeface="ＭＳ Ｐゴシック" charset="0"/>
              </a:defRPr>
            </a:lvl2pPr>
            <a:lvl3pPr marL="1143000" indent="-228600" eaLnBrk="0" hangingPunct="0">
              <a:defRPr sz="2400">
                <a:solidFill>
                  <a:schemeClr val="tx1"/>
                </a:solidFill>
                <a:latin typeface="FrnkGothITC Bk BT" charset="0"/>
                <a:ea typeface="ＭＳ Ｐゴシック" charset="0"/>
              </a:defRPr>
            </a:lvl3pPr>
            <a:lvl4pPr marL="1600200" indent="-228600" eaLnBrk="0" hangingPunct="0">
              <a:defRPr sz="2400">
                <a:solidFill>
                  <a:schemeClr val="tx1"/>
                </a:solidFill>
                <a:latin typeface="FrnkGothITC Bk BT" charset="0"/>
                <a:ea typeface="ＭＳ Ｐゴシック" charset="0"/>
              </a:defRPr>
            </a:lvl4pPr>
            <a:lvl5pPr marL="2057400" indent="-228600" eaLnBrk="0" hangingPunct="0">
              <a:defRPr sz="2400">
                <a:solidFill>
                  <a:schemeClr val="tx1"/>
                </a:solidFill>
                <a:latin typeface="FrnkGothITC Bk BT" charset="0"/>
                <a:ea typeface="ＭＳ Ｐゴシック" charset="0"/>
              </a:defRPr>
            </a:lvl5pPr>
            <a:lvl6pPr marL="2514600" indent="-228600" eaLnBrk="0" fontAlgn="base" hangingPunct="0">
              <a:spcBef>
                <a:spcPct val="0"/>
              </a:spcBef>
              <a:spcAft>
                <a:spcPct val="0"/>
              </a:spcAft>
              <a:defRPr sz="2400">
                <a:solidFill>
                  <a:schemeClr val="tx1"/>
                </a:solidFill>
                <a:latin typeface="FrnkGothITC Bk BT" charset="0"/>
                <a:ea typeface="ＭＳ Ｐゴシック" charset="0"/>
              </a:defRPr>
            </a:lvl6pPr>
            <a:lvl7pPr marL="2971800" indent="-228600" eaLnBrk="0" fontAlgn="base" hangingPunct="0">
              <a:spcBef>
                <a:spcPct val="0"/>
              </a:spcBef>
              <a:spcAft>
                <a:spcPct val="0"/>
              </a:spcAft>
              <a:defRPr sz="2400">
                <a:solidFill>
                  <a:schemeClr val="tx1"/>
                </a:solidFill>
                <a:latin typeface="FrnkGothITC Bk BT" charset="0"/>
                <a:ea typeface="ＭＳ Ｐゴシック" charset="0"/>
              </a:defRPr>
            </a:lvl7pPr>
            <a:lvl8pPr marL="3429000" indent="-228600" eaLnBrk="0" fontAlgn="base" hangingPunct="0">
              <a:spcBef>
                <a:spcPct val="0"/>
              </a:spcBef>
              <a:spcAft>
                <a:spcPct val="0"/>
              </a:spcAft>
              <a:defRPr sz="2400">
                <a:solidFill>
                  <a:schemeClr val="tx1"/>
                </a:solidFill>
                <a:latin typeface="FrnkGothITC Bk BT" charset="0"/>
                <a:ea typeface="ＭＳ Ｐゴシック" charset="0"/>
              </a:defRPr>
            </a:lvl8pPr>
            <a:lvl9pPr marL="3886200" indent="-228600" eaLnBrk="0" fontAlgn="base" hangingPunct="0">
              <a:spcBef>
                <a:spcPct val="0"/>
              </a:spcBef>
              <a:spcAft>
                <a:spcPct val="0"/>
              </a:spcAft>
              <a:defRPr sz="2400">
                <a:solidFill>
                  <a:schemeClr val="tx1"/>
                </a:solidFill>
                <a:latin typeface="FrnkGothITC Bk BT" charset="0"/>
                <a:ea typeface="ＭＳ Ｐゴシック" charset="0"/>
              </a:defRPr>
            </a:lvl9pPr>
          </a:lstStyle>
          <a:p>
            <a:pPr eaLnBrk="1" hangingPunct="1"/>
            <a:r>
              <a:rPr lang="zh-CN" altLang="en-US" sz="1620" dirty="0">
                <a:solidFill>
                  <a:srgbClr val="FF6600"/>
                </a:solidFill>
                <a:latin typeface="楷体"/>
                <a:ea typeface="楷体"/>
                <a:cs typeface="楷体"/>
              </a:rPr>
              <a:t>缺陷更易定位</a:t>
            </a:r>
            <a:endParaRPr lang="en-US" sz="1620" dirty="0">
              <a:solidFill>
                <a:srgbClr val="FF6600"/>
              </a:solidFill>
              <a:latin typeface="楷体"/>
              <a:ea typeface="楷体"/>
              <a:cs typeface="楷体"/>
            </a:endParaRPr>
          </a:p>
        </p:txBody>
      </p:sp>
      <p:sp>
        <p:nvSpPr>
          <p:cNvPr id="9" name="TextBox 8"/>
          <p:cNvSpPr txBox="1">
            <a:spLocks noChangeArrowheads="1"/>
          </p:cNvSpPr>
          <p:nvPr/>
        </p:nvSpPr>
        <p:spPr bwMode="auto">
          <a:xfrm>
            <a:off x="4911628" y="1879122"/>
            <a:ext cx="388843" cy="10895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FrnkGothITC Bk BT" charset="0"/>
                <a:ea typeface="ＭＳ Ｐゴシック" charset="0"/>
                <a:cs typeface="ＭＳ Ｐゴシック" charset="0"/>
              </a:defRPr>
            </a:lvl1pPr>
            <a:lvl2pPr marL="742950" indent="-285750" eaLnBrk="0" hangingPunct="0">
              <a:defRPr sz="2400">
                <a:solidFill>
                  <a:schemeClr val="tx1"/>
                </a:solidFill>
                <a:latin typeface="FrnkGothITC Bk BT" charset="0"/>
                <a:ea typeface="ＭＳ Ｐゴシック" charset="0"/>
              </a:defRPr>
            </a:lvl2pPr>
            <a:lvl3pPr marL="1143000" indent="-228600" eaLnBrk="0" hangingPunct="0">
              <a:defRPr sz="2400">
                <a:solidFill>
                  <a:schemeClr val="tx1"/>
                </a:solidFill>
                <a:latin typeface="FrnkGothITC Bk BT" charset="0"/>
                <a:ea typeface="ＭＳ Ｐゴシック" charset="0"/>
              </a:defRPr>
            </a:lvl3pPr>
            <a:lvl4pPr marL="1600200" indent="-228600" eaLnBrk="0" hangingPunct="0">
              <a:defRPr sz="2400">
                <a:solidFill>
                  <a:schemeClr val="tx1"/>
                </a:solidFill>
                <a:latin typeface="FrnkGothITC Bk BT" charset="0"/>
                <a:ea typeface="ＭＳ Ｐゴシック" charset="0"/>
              </a:defRPr>
            </a:lvl4pPr>
            <a:lvl5pPr marL="2057400" indent="-228600" eaLnBrk="0" hangingPunct="0">
              <a:defRPr sz="2400">
                <a:solidFill>
                  <a:schemeClr val="tx1"/>
                </a:solidFill>
                <a:latin typeface="FrnkGothITC Bk BT" charset="0"/>
                <a:ea typeface="ＭＳ Ｐゴシック" charset="0"/>
              </a:defRPr>
            </a:lvl5pPr>
            <a:lvl6pPr marL="2514600" indent="-228600" eaLnBrk="0" fontAlgn="base" hangingPunct="0">
              <a:spcBef>
                <a:spcPct val="0"/>
              </a:spcBef>
              <a:spcAft>
                <a:spcPct val="0"/>
              </a:spcAft>
              <a:defRPr sz="2400">
                <a:solidFill>
                  <a:schemeClr val="tx1"/>
                </a:solidFill>
                <a:latin typeface="FrnkGothITC Bk BT" charset="0"/>
                <a:ea typeface="ＭＳ Ｐゴシック" charset="0"/>
              </a:defRPr>
            </a:lvl6pPr>
            <a:lvl7pPr marL="2971800" indent="-228600" eaLnBrk="0" fontAlgn="base" hangingPunct="0">
              <a:spcBef>
                <a:spcPct val="0"/>
              </a:spcBef>
              <a:spcAft>
                <a:spcPct val="0"/>
              </a:spcAft>
              <a:defRPr sz="2400">
                <a:solidFill>
                  <a:schemeClr val="tx1"/>
                </a:solidFill>
                <a:latin typeface="FrnkGothITC Bk BT" charset="0"/>
                <a:ea typeface="ＭＳ Ｐゴシック" charset="0"/>
              </a:defRPr>
            </a:lvl7pPr>
            <a:lvl8pPr marL="3429000" indent="-228600" eaLnBrk="0" fontAlgn="base" hangingPunct="0">
              <a:spcBef>
                <a:spcPct val="0"/>
              </a:spcBef>
              <a:spcAft>
                <a:spcPct val="0"/>
              </a:spcAft>
              <a:defRPr sz="2400">
                <a:solidFill>
                  <a:schemeClr val="tx1"/>
                </a:solidFill>
                <a:latin typeface="FrnkGothITC Bk BT" charset="0"/>
                <a:ea typeface="ＭＳ Ｐゴシック" charset="0"/>
              </a:defRPr>
            </a:lvl8pPr>
            <a:lvl9pPr marL="3886200" indent="-228600" eaLnBrk="0" fontAlgn="base" hangingPunct="0">
              <a:spcBef>
                <a:spcPct val="0"/>
              </a:spcBef>
              <a:spcAft>
                <a:spcPct val="0"/>
              </a:spcAft>
              <a:defRPr sz="2400">
                <a:solidFill>
                  <a:schemeClr val="tx1"/>
                </a:solidFill>
                <a:latin typeface="FrnkGothITC Bk BT" charset="0"/>
                <a:ea typeface="ＭＳ Ｐゴシック" charset="0"/>
              </a:defRPr>
            </a:lvl9pPr>
          </a:lstStyle>
          <a:p>
            <a:pPr eaLnBrk="1" hangingPunct="1"/>
            <a:r>
              <a:rPr lang="zh-CN" altLang="en-US" sz="1620" dirty="0">
                <a:solidFill>
                  <a:srgbClr val="FF6600"/>
                </a:solidFill>
                <a:latin typeface="楷体"/>
                <a:ea typeface="楷体"/>
                <a:cs typeface="楷体"/>
              </a:rPr>
              <a:t>效率更高</a:t>
            </a:r>
            <a:endParaRPr lang="en-US" sz="1620" dirty="0">
              <a:solidFill>
                <a:srgbClr val="FF6600"/>
              </a:solidFill>
              <a:latin typeface="楷体"/>
              <a:ea typeface="楷体"/>
              <a:cs typeface="楷体"/>
            </a:endParaRPr>
          </a:p>
        </p:txBody>
      </p:sp>
      <p:cxnSp>
        <p:nvCxnSpPr>
          <p:cNvPr id="10" name="Straight Arrow Connector 5"/>
          <p:cNvCxnSpPr>
            <a:cxnSpLocks noChangeShapeType="1"/>
          </p:cNvCxnSpPr>
          <p:nvPr/>
        </p:nvCxnSpPr>
        <p:spPr bwMode="auto">
          <a:xfrm flipH="1">
            <a:off x="8370513" y="1348012"/>
            <a:ext cx="2254" cy="3123398"/>
          </a:xfrm>
          <a:prstGeom prst="straightConnector1">
            <a:avLst/>
          </a:prstGeom>
          <a:noFill/>
          <a:ln w="9525">
            <a:solidFill>
              <a:schemeClr val="tx1"/>
            </a:solidFill>
            <a:round/>
            <a:headEnd type="arrow" w="med" len="med"/>
            <a:tailEnd/>
          </a:ln>
          <a:extLst>
            <a:ext uri="{909E8E84-426E-40dd-AFC4-6F175D3DCCD1}">
              <a14:hiddenFill xmlns="" xmlns:a14="http://schemas.microsoft.com/office/drawing/2010/main">
                <a:noFill/>
              </a14:hiddenFill>
            </a:ext>
          </a:extLst>
        </p:spPr>
      </p:cxnSp>
      <p:sp>
        <p:nvSpPr>
          <p:cNvPr id="11" name="TextBox 8"/>
          <p:cNvSpPr txBox="1">
            <a:spLocks noChangeArrowheads="1"/>
          </p:cNvSpPr>
          <p:nvPr/>
        </p:nvSpPr>
        <p:spPr bwMode="auto">
          <a:xfrm>
            <a:off x="8292193" y="2138351"/>
            <a:ext cx="499110"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FrnkGothITC Bk BT" charset="0"/>
                <a:ea typeface="ＭＳ Ｐゴシック" charset="0"/>
                <a:cs typeface="ＭＳ Ｐゴシック" charset="0"/>
              </a:defRPr>
            </a:lvl1pPr>
            <a:lvl2pPr marL="742950" indent="-285750" eaLnBrk="0" hangingPunct="0">
              <a:defRPr sz="2400">
                <a:solidFill>
                  <a:schemeClr val="tx1"/>
                </a:solidFill>
                <a:latin typeface="FrnkGothITC Bk BT" charset="0"/>
                <a:ea typeface="ＭＳ Ｐゴシック" charset="0"/>
              </a:defRPr>
            </a:lvl2pPr>
            <a:lvl3pPr marL="1143000" indent="-228600" eaLnBrk="0" hangingPunct="0">
              <a:defRPr sz="2400">
                <a:solidFill>
                  <a:schemeClr val="tx1"/>
                </a:solidFill>
                <a:latin typeface="FrnkGothITC Bk BT" charset="0"/>
                <a:ea typeface="ＭＳ Ｐゴシック" charset="0"/>
              </a:defRPr>
            </a:lvl3pPr>
            <a:lvl4pPr marL="1600200" indent="-228600" eaLnBrk="0" hangingPunct="0">
              <a:defRPr sz="2400">
                <a:solidFill>
                  <a:schemeClr val="tx1"/>
                </a:solidFill>
                <a:latin typeface="FrnkGothITC Bk BT" charset="0"/>
                <a:ea typeface="ＭＳ Ｐゴシック" charset="0"/>
              </a:defRPr>
            </a:lvl4pPr>
            <a:lvl5pPr marL="2057400" indent="-228600" eaLnBrk="0" hangingPunct="0">
              <a:defRPr sz="2400">
                <a:solidFill>
                  <a:schemeClr val="tx1"/>
                </a:solidFill>
                <a:latin typeface="FrnkGothITC Bk BT" charset="0"/>
                <a:ea typeface="ＭＳ Ｐゴシック" charset="0"/>
              </a:defRPr>
            </a:lvl5pPr>
            <a:lvl6pPr marL="2514600" indent="-228600" eaLnBrk="0" fontAlgn="base" hangingPunct="0">
              <a:spcBef>
                <a:spcPct val="0"/>
              </a:spcBef>
              <a:spcAft>
                <a:spcPct val="0"/>
              </a:spcAft>
              <a:defRPr sz="2400">
                <a:solidFill>
                  <a:schemeClr val="tx1"/>
                </a:solidFill>
                <a:latin typeface="FrnkGothITC Bk BT" charset="0"/>
                <a:ea typeface="ＭＳ Ｐゴシック" charset="0"/>
              </a:defRPr>
            </a:lvl6pPr>
            <a:lvl7pPr marL="2971800" indent="-228600" eaLnBrk="0" fontAlgn="base" hangingPunct="0">
              <a:spcBef>
                <a:spcPct val="0"/>
              </a:spcBef>
              <a:spcAft>
                <a:spcPct val="0"/>
              </a:spcAft>
              <a:defRPr sz="2400">
                <a:solidFill>
                  <a:schemeClr val="tx1"/>
                </a:solidFill>
                <a:latin typeface="FrnkGothITC Bk BT" charset="0"/>
                <a:ea typeface="ＭＳ Ｐゴシック" charset="0"/>
              </a:defRPr>
            </a:lvl7pPr>
            <a:lvl8pPr marL="3429000" indent="-228600" eaLnBrk="0" fontAlgn="base" hangingPunct="0">
              <a:spcBef>
                <a:spcPct val="0"/>
              </a:spcBef>
              <a:spcAft>
                <a:spcPct val="0"/>
              </a:spcAft>
              <a:defRPr sz="2400">
                <a:solidFill>
                  <a:schemeClr val="tx1"/>
                </a:solidFill>
                <a:latin typeface="FrnkGothITC Bk BT" charset="0"/>
                <a:ea typeface="ＭＳ Ｐゴシック" charset="0"/>
              </a:defRPr>
            </a:lvl8pPr>
            <a:lvl9pPr marL="3886200" indent="-228600" eaLnBrk="0" fontAlgn="base" hangingPunct="0">
              <a:spcBef>
                <a:spcPct val="0"/>
              </a:spcBef>
              <a:spcAft>
                <a:spcPct val="0"/>
              </a:spcAft>
              <a:defRPr sz="2400">
                <a:solidFill>
                  <a:schemeClr val="tx1"/>
                </a:solidFill>
                <a:latin typeface="FrnkGothITC Bk BT" charset="0"/>
                <a:ea typeface="ＭＳ Ｐゴシック" charset="0"/>
              </a:defRPr>
            </a:lvl9pPr>
          </a:lstStyle>
          <a:p>
            <a:pPr eaLnBrk="1" hangingPunct="1"/>
            <a:r>
              <a:rPr lang="zh-CN" altLang="en-US" sz="1620" dirty="0">
                <a:solidFill>
                  <a:srgbClr val="FF6600"/>
                </a:solidFill>
                <a:latin typeface="楷体"/>
                <a:ea typeface="楷体"/>
                <a:cs typeface="楷体"/>
              </a:rPr>
              <a:t>反映真实需求</a:t>
            </a:r>
            <a:endParaRPr lang="en-US" sz="1620" dirty="0">
              <a:solidFill>
                <a:srgbClr val="FF6600"/>
              </a:solidFill>
              <a:latin typeface="楷体"/>
              <a:ea typeface="楷体"/>
              <a:cs typeface="楷体"/>
            </a:endParaRPr>
          </a:p>
        </p:txBody>
      </p:sp>
      <p:sp>
        <p:nvSpPr>
          <p:cNvPr id="12" name="TextBox 8"/>
          <p:cNvSpPr txBox="1">
            <a:spLocks noChangeArrowheads="1"/>
          </p:cNvSpPr>
          <p:nvPr/>
        </p:nvSpPr>
        <p:spPr bwMode="auto">
          <a:xfrm>
            <a:off x="8046478" y="2073544"/>
            <a:ext cx="499110"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FrnkGothITC Bk BT" charset="0"/>
                <a:ea typeface="ＭＳ Ｐゴシック" charset="0"/>
                <a:cs typeface="ＭＳ Ｐゴシック" charset="0"/>
              </a:defRPr>
            </a:lvl1pPr>
            <a:lvl2pPr marL="742950" indent="-285750" eaLnBrk="0" hangingPunct="0">
              <a:defRPr sz="2400">
                <a:solidFill>
                  <a:schemeClr val="tx1"/>
                </a:solidFill>
                <a:latin typeface="FrnkGothITC Bk BT" charset="0"/>
                <a:ea typeface="ＭＳ Ｐゴシック" charset="0"/>
              </a:defRPr>
            </a:lvl2pPr>
            <a:lvl3pPr marL="1143000" indent="-228600" eaLnBrk="0" hangingPunct="0">
              <a:defRPr sz="2400">
                <a:solidFill>
                  <a:schemeClr val="tx1"/>
                </a:solidFill>
                <a:latin typeface="FrnkGothITC Bk BT" charset="0"/>
                <a:ea typeface="ＭＳ Ｐゴシック" charset="0"/>
              </a:defRPr>
            </a:lvl3pPr>
            <a:lvl4pPr marL="1600200" indent="-228600" eaLnBrk="0" hangingPunct="0">
              <a:defRPr sz="2400">
                <a:solidFill>
                  <a:schemeClr val="tx1"/>
                </a:solidFill>
                <a:latin typeface="FrnkGothITC Bk BT" charset="0"/>
                <a:ea typeface="ＭＳ Ｐゴシック" charset="0"/>
              </a:defRPr>
            </a:lvl4pPr>
            <a:lvl5pPr marL="2057400" indent="-228600" eaLnBrk="0" hangingPunct="0">
              <a:defRPr sz="2400">
                <a:solidFill>
                  <a:schemeClr val="tx1"/>
                </a:solidFill>
                <a:latin typeface="FrnkGothITC Bk BT" charset="0"/>
                <a:ea typeface="ＭＳ Ｐゴシック" charset="0"/>
              </a:defRPr>
            </a:lvl5pPr>
            <a:lvl6pPr marL="2514600" indent="-228600" eaLnBrk="0" fontAlgn="base" hangingPunct="0">
              <a:spcBef>
                <a:spcPct val="0"/>
              </a:spcBef>
              <a:spcAft>
                <a:spcPct val="0"/>
              </a:spcAft>
              <a:defRPr sz="2400">
                <a:solidFill>
                  <a:schemeClr val="tx1"/>
                </a:solidFill>
                <a:latin typeface="FrnkGothITC Bk BT" charset="0"/>
                <a:ea typeface="ＭＳ Ｐゴシック" charset="0"/>
              </a:defRPr>
            </a:lvl6pPr>
            <a:lvl7pPr marL="2971800" indent="-228600" eaLnBrk="0" fontAlgn="base" hangingPunct="0">
              <a:spcBef>
                <a:spcPct val="0"/>
              </a:spcBef>
              <a:spcAft>
                <a:spcPct val="0"/>
              </a:spcAft>
              <a:defRPr sz="2400">
                <a:solidFill>
                  <a:schemeClr val="tx1"/>
                </a:solidFill>
                <a:latin typeface="FrnkGothITC Bk BT" charset="0"/>
                <a:ea typeface="ＭＳ Ｐゴシック" charset="0"/>
              </a:defRPr>
            </a:lvl7pPr>
            <a:lvl8pPr marL="3429000" indent="-228600" eaLnBrk="0" fontAlgn="base" hangingPunct="0">
              <a:spcBef>
                <a:spcPct val="0"/>
              </a:spcBef>
              <a:spcAft>
                <a:spcPct val="0"/>
              </a:spcAft>
              <a:defRPr sz="2400">
                <a:solidFill>
                  <a:schemeClr val="tx1"/>
                </a:solidFill>
                <a:latin typeface="FrnkGothITC Bk BT" charset="0"/>
                <a:ea typeface="ＭＳ Ｐゴシック" charset="0"/>
              </a:defRPr>
            </a:lvl8pPr>
            <a:lvl9pPr marL="3886200" indent="-228600" eaLnBrk="0" fontAlgn="base" hangingPunct="0">
              <a:spcBef>
                <a:spcPct val="0"/>
              </a:spcBef>
              <a:spcAft>
                <a:spcPct val="0"/>
              </a:spcAft>
              <a:defRPr sz="2400">
                <a:solidFill>
                  <a:schemeClr val="tx1"/>
                </a:solidFill>
                <a:latin typeface="FrnkGothITC Bk BT" charset="0"/>
                <a:ea typeface="ＭＳ Ｐゴシック" charset="0"/>
              </a:defRPr>
            </a:lvl9pPr>
          </a:lstStyle>
          <a:p>
            <a:pPr eaLnBrk="1" hangingPunct="1"/>
            <a:r>
              <a:rPr lang="zh-CN" altLang="en-US" sz="1620" dirty="0">
                <a:solidFill>
                  <a:srgbClr val="FF6600"/>
                </a:solidFill>
                <a:latin typeface="楷体"/>
                <a:ea typeface="楷体"/>
                <a:cs typeface="楷体"/>
              </a:rPr>
              <a:t>更加接近业务</a:t>
            </a:r>
            <a:endParaRPr lang="en-US" sz="1620" dirty="0">
              <a:solidFill>
                <a:srgbClr val="FF6600"/>
              </a:solidFill>
              <a:latin typeface="楷体"/>
              <a:ea typeface="楷体"/>
              <a:cs typeface="楷体"/>
            </a:endParaRPr>
          </a:p>
        </p:txBody>
      </p:sp>
    </p:spTree>
    <p:extLst>
      <p:ext uri="{BB962C8B-B14F-4D97-AF65-F5344CB8AC3E}">
        <p14:creationId xmlns:p14="http://schemas.microsoft.com/office/powerpoint/2010/main" val="317467770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left)">
                                      <p:cBhvr>
                                        <p:cTn id="1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charset="-122"/>
                <a:ea typeface="微软雅黑" panose="020B0503020204020204" charset="-122"/>
              </a:rPr>
              <a:t>自动化</a:t>
            </a:r>
            <a:r>
              <a:rPr lang="zh-CN" altLang="zh-CN" sz="4500" b="1" dirty="0">
                <a:ln w="19050">
                  <a:noFill/>
                </a:ln>
                <a:solidFill>
                  <a:srgbClr val="FFFFFF"/>
                </a:solidFill>
                <a:latin typeface="微软雅黑" panose="020B0503020204020204" charset="-122"/>
                <a:ea typeface="微软雅黑" panose="020B0503020204020204" charset="-122"/>
              </a:rPr>
              <a:t>测试</a:t>
            </a:r>
            <a:r>
              <a:rPr lang="zh-CN" altLang="en-US" sz="4500" b="1" dirty="0">
                <a:ln w="19050">
                  <a:noFill/>
                </a:ln>
                <a:solidFill>
                  <a:srgbClr val="FFFFFF"/>
                </a:solidFill>
                <a:latin typeface="微软雅黑" panose="020B0503020204020204" charset="-122"/>
                <a:ea typeface="微软雅黑" panose="020B0503020204020204" charset="-122"/>
              </a:rPr>
              <a:t>集成框架</a:t>
            </a:r>
          </a:p>
        </p:txBody>
      </p:sp>
    </p:spTree>
    <p:extLst>
      <p:ext uri="{BB962C8B-B14F-4D97-AF65-F5344CB8AC3E}">
        <p14:creationId xmlns:p14="http://schemas.microsoft.com/office/powerpoint/2010/main" val="2001072715"/>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38C31-49E9-C340-6D6C-22CCB7E84685}"/>
              </a:ext>
            </a:extLst>
          </p:cNvPr>
          <p:cNvSpPr>
            <a:spLocks noGrp="1"/>
          </p:cNvSpPr>
          <p:nvPr>
            <p:ph type="title"/>
          </p:nvPr>
        </p:nvSpPr>
        <p:spPr/>
        <p:txBody>
          <a:bodyPr/>
          <a:lstStyle/>
          <a:p>
            <a:r>
              <a:rPr kumimoji="1" lang="en-US" altLang="zh-CN" dirty="0"/>
              <a:t>Selenium</a:t>
            </a:r>
            <a:r>
              <a:rPr kumimoji="1" lang="zh-CN" altLang="en-US" dirty="0"/>
              <a:t> 关键字驱动</a:t>
            </a:r>
          </a:p>
        </p:txBody>
      </p:sp>
      <p:pic>
        <p:nvPicPr>
          <p:cNvPr id="3" name="图片 2">
            <a:extLst>
              <a:ext uri="{FF2B5EF4-FFF2-40B4-BE49-F238E27FC236}">
                <a16:creationId xmlns:a16="http://schemas.microsoft.com/office/drawing/2014/main" id="{269C9BD4-C8B1-D8A0-00E9-896C755B57CE}"/>
              </a:ext>
            </a:extLst>
          </p:cNvPr>
          <p:cNvPicPr>
            <a:picLocks noChangeAspect="1"/>
          </p:cNvPicPr>
          <p:nvPr/>
        </p:nvPicPr>
        <p:blipFill>
          <a:blip r:embed="rId2"/>
          <a:stretch>
            <a:fillRect/>
          </a:stretch>
        </p:blipFill>
        <p:spPr>
          <a:xfrm>
            <a:off x="796167" y="830056"/>
            <a:ext cx="6587860" cy="3802904"/>
          </a:xfrm>
          <a:prstGeom prst="rect">
            <a:avLst/>
          </a:prstGeom>
        </p:spPr>
      </p:pic>
      <p:sp>
        <p:nvSpPr>
          <p:cNvPr id="6" name="文本框 5">
            <a:extLst>
              <a:ext uri="{FF2B5EF4-FFF2-40B4-BE49-F238E27FC236}">
                <a16:creationId xmlns:a16="http://schemas.microsoft.com/office/drawing/2014/main" id="{66432543-A719-0860-961A-45D741D7E530}"/>
              </a:ext>
            </a:extLst>
          </p:cNvPr>
          <p:cNvSpPr txBox="1"/>
          <p:nvPr/>
        </p:nvSpPr>
        <p:spPr>
          <a:xfrm>
            <a:off x="442452" y="2571750"/>
            <a:ext cx="914400" cy="368095"/>
          </a:xfrm>
          <a:prstGeom prst="rect">
            <a:avLst/>
          </a:prstGeom>
          <a:noFill/>
        </p:spPr>
        <p:txBody>
          <a:bodyPr wrap="square">
            <a:spAutoFit/>
          </a:bodyPr>
          <a:lstStyle/>
          <a:p>
            <a:r>
              <a:rPr kumimoji="1" lang="zh-CN" altLang="en-US" dirty="0">
                <a:latin typeface="Microsoft YaHei" panose="020B0503020204020204" pitchFamily="34" charset="-122"/>
                <a:ea typeface="Microsoft YaHei" panose="020B0503020204020204" pitchFamily="34" charset="-122"/>
              </a:rPr>
              <a:t>关键字</a:t>
            </a:r>
            <a:endParaRPr lang="zh-CN" altLang="en-US" dirty="0">
              <a:latin typeface="Microsoft YaHei" panose="020B0503020204020204" pitchFamily="34" charset="-122"/>
              <a:ea typeface="Microsoft YaHei" panose="020B0503020204020204" pitchFamily="34" charset="-122"/>
            </a:endParaRPr>
          </a:p>
        </p:txBody>
      </p:sp>
      <p:cxnSp>
        <p:nvCxnSpPr>
          <p:cNvPr id="8" name="直线箭头连接符 7">
            <a:extLst>
              <a:ext uri="{FF2B5EF4-FFF2-40B4-BE49-F238E27FC236}">
                <a16:creationId xmlns:a16="http://schemas.microsoft.com/office/drawing/2014/main" id="{0086358A-3245-BA18-685B-0C69A5194863}"/>
              </a:ext>
            </a:extLst>
          </p:cNvPr>
          <p:cNvCxnSpPr/>
          <p:nvPr/>
        </p:nvCxnSpPr>
        <p:spPr>
          <a:xfrm flipV="1">
            <a:off x="1238865" y="2571750"/>
            <a:ext cx="1032387" cy="200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7057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B9C16-6CF0-A4DC-07C8-3DB80F0A9939}"/>
              </a:ext>
            </a:extLst>
          </p:cNvPr>
          <p:cNvSpPr>
            <a:spLocks noGrp="1"/>
          </p:cNvSpPr>
          <p:nvPr>
            <p:ph type="title"/>
          </p:nvPr>
        </p:nvSpPr>
        <p:spPr/>
        <p:txBody>
          <a:bodyPr/>
          <a:lstStyle/>
          <a:p>
            <a:r>
              <a:rPr kumimoji="1" lang="en-US" altLang="zh-CN" dirty="0" err="1"/>
              <a:t>RobotFramework</a:t>
            </a:r>
            <a:r>
              <a:rPr kumimoji="1" lang="zh-CN" altLang="en-US" dirty="0"/>
              <a:t>关键字驱动</a:t>
            </a:r>
          </a:p>
        </p:txBody>
      </p:sp>
      <p:graphicFrame>
        <p:nvGraphicFramePr>
          <p:cNvPr id="4" name="表格 3">
            <a:extLst>
              <a:ext uri="{FF2B5EF4-FFF2-40B4-BE49-F238E27FC236}">
                <a16:creationId xmlns:a16="http://schemas.microsoft.com/office/drawing/2014/main" id="{2CF06892-2A6B-8D7A-927E-5601BEE50505}"/>
              </a:ext>
            </a:extLst>
          </p:cNvPr>
          <p:cNvGraphicFramePr>
            <a:graphicFrameLocks noGrp="1"/>
          </p:cNvGraphicFramePr>
          <p:nvPr>
            <p:extLst>
              <p:ext uri="{D42A27DB-BD31-4B8C-83A1-F6EECF244321}">
                <p14:modId xmlns:p14="http://schemas.microsoft.com/office/powerpoint/2010/main" val="2883880018"/>
              </p:ext>
            </p:extLst>
          </p:nvPr>
        </p:nvGraphicFramePr>
        <p:xfrm>
          <a:off x="1104906" y="940737"/>
          <a:ext cx="6675142" cy="1316736"/>
        </p:xfrm>
        <a:graphic>
          <a:graphicData uri="http://schemas.openxmlformats.org/drawingml/2006/table">
            <a:tbl>
              <a:tblPr/>
              <a:tblGrid>
                <a:gridCol w="1935791">
                  <a:extLst>
                    <a:ext uri="{9D8B030D-6E8A-4147-A177-3AD203B41FA5}">
                      <a16:colId xmlns:a16="http://schemas.microsoft.com/office/drawing/2014/main" val="2522789238"/>
                    </a:ext>
                  </a:extLst>
                </a:gridCol>
                <a:gridCol w="2536554">
                  <a:extLst>
                    <a:ext uri="{9D8B030D-6E8A-4147-A177-3AD203B41FA5}">
                      <a16:colId xmlns:a16="http://schemas.microsoft.com/office/drawing/2014/main" val="4046755230"/>
                    </a:ext>
                  </a:extLst>
                </a:gridCol>
                <a:gridCol w="1134774">
                  <a:extLst>
                    <a:ext uri="{9D8B030D-6E8A-4147-A177-3AD203B41FA5}">
                      <a16:colId xmlns:a16="http://schemas.microsoft.com/office/drawing/2014/main" val="829609594"/>
                    </a:ext>
                  </a:extLst>
                </a:gridCol>
                <a:gridCol w="1068023">
                  <a:extLst>
                    <a:ext uri="{9D8B030D-6E8A-4147-A177-3AD203B41FA5}">
                      <a16:colId xmlns:a16="http://schemas.microsoft.com/office/drawing/2014/main" val="2262206767"/>
                    </a:ext>
                  </a:extLst>
                </a:gridCol>
              </a:tblGrid>
              <a:tr h="329184">
                <a:tc gridSpan="4">
                  <a:txBody>
                    <a:bodyPr/>
                    <a:lstStyle/>
                    <a:p>
                      <a:r>
                        <a:rPr lang="zh-CN" altLang="en-US" sz="1600" dirty="0">
                          <a:solidFill>
                            <a:srgbClr val="00B0F0"/>
                          </a:solidFill>
                        </a:rPr>
                        <a:t>表格方式</a:t>
                      </a:r>
                      <a:endParaRPr lang="en-US" sz="1600" dirty="0">
                        <a:solidFill>
                          <a:srgbClr val="00B0F0"/>
                        </a:solidFill>
                      </a:endParaRPr>
                    </a:p>
                  </a:txBody>
                  <a:tcPr marL="82296" marR="82296" marT="41148" marB="41148"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99872745"/>
                  </a:ext>
                </a:extLst>
              </a:tr>
              <a:tr h="329184">
                <a:tc>
                  <a:txBody>
                    <a:bodyPr/>
                    <a:lstStyle/>
                    <a:p>
                      <a:pPr fontAlgn="t"/>
                      <a:r>
                        <a:rPr lang="en-US" sz="1600" dirty="0">
                          <a:solidFill>
                            <a:srgbClr val="C00000"/>
                          </a:solidFill>
                          <a:effectLst/>
                          <a:latin typeface="arial" panose="020B0604020202020204" pitchFamily="34" charset="0"/>
                        </a:rPr>
                        <a:t>Setting</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600" dirty="0">
                          <a:solidFill>
                            <a:srgbClr val="C00000"/>
                          </a:solidFill>
                          <a:effectLst/>
                          <a:latin typeface="arial" panose="020B0604020202020204" pitchFamily="34" charset="0"/>
                        </a:rPr>
                        <a:t>Value</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600" dirty="0">
                          <a:solidFill>
                            <a:srgbClr val="C00000"/>
                          </a:solidFill>
                          <a:effectLst/>
                          <a:latin typeface="arial" panose="020B0604020202020204" pitchFamily="34" charset="0"/>
                        </a:rPr>
                        <a:t>Value</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600" dirty="0">
                          <a:solidFill>
                            <a:srgbClr val="C00000"/>
                          </a:solidFill>
                          <a:effectLst/>
                          <a:latin typeface="arial" panose="020B0604020202020204" pitchFamily="34" charset="0"/>
                        </a:rPr>
                        <a:t>Value</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extLst>
                  <a:ext uri="{0D108BD9-81ED-4DB2-BD59-A6C34878D82A}">
                    <a16:rowId xmlns:a16="http://schemas.microsoft.com/office/drawing/2014/main" val="3099744423"/>
                  </a:ext>
                </a:extLst>
              </a:tr>
              <a:tr h="329184">
                <a:tc>
                  <a:txBody>
                    <a:bodyPr/>
                    <a:lstStyle/>
                    <a:p>
                      <a:pPr fontAlgn="t"/>
                      <a:r>
                        <a:rPr lang="en-US" sz="1600">
                          <a:effectLst/>
                          <a:latin typeface="arial" panose="020B0604020202020204" pitchFamily="34" charset="0"/>
                        </a:rPr>
                        <a:t>Library</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600">
                          <a:effectLst/>
                          <a:latin typeface="arial" panose="020B0604020202020204" pitchFamily="34" charset="0"/>
                        </a:rPr>
                        <a:t>OperatingSystem</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zh-CN" altLang="en-US" sz="160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zh-CN" altLang="en-US" sz="160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43309721"/>
                  </a:ext>
                </a:extLst>
              </a:tr>
              <a:tr h="329184">
                <a:tc>
                  <a:txBody>
                    <a:bodyPr/>
                    <a:lstStyle/>
                    <a:p>
                      <a:pPr fontAlgn="t"/>
                      <a:endParaRPr lang="zh-CN" altLang="en-US" sz="16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FDDD41"/>
                    </a:solidFill>
                  </a:tcPr>
                </a:tc>
                <a:tc>
                  <a:txBody>
                    <a:bodyPr/>
                    <a:lstStyle/>
                    <a:p>
                      <a:pPr fontAlgn="t"/>
                      <a:r>
                        <a:rPr lang="zh-CN" altLang="en-US" sz="1600" dirty="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FDDD41"/>
                    </a:solidFill>
                  </a:tcPr>
                </a:tc>
                <a:tc>
                  <a:txBody>
                    <a:bodyPr/>
                    <a:lstStyle/>
                    <a:p>
                      <a:pPr fontAlgn="t"/>
                      <a:r>
                        <a:rPr lang="zh-CN" altLang="en-US" sz="1600" dirty="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FDDD41"/>
                    </a:solidFill>
                  </a:tcPr>
                </a:tc>
                <a:tc>
                  <a:txBody>
                    <a:bodyPr/>
                    <a:lstStyle/>
                    <a:p>
                      <a:pPr fontAlgn="t"/>
                      <a:r>
                        <a:rPr lang="zh-CN" altLang="en-US" sz="1600" dirty="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FDDD41"/>
                    </a:solidFill>
                  </a:tcPr>
                </a:tc>
                <a:extLst>
                  <a:ext uri="{0D108BD9-81ED-4DB2-BD59-A6C34878D82A}">
                    <a16:rowId xmlns:a16="http://schemas.microsoft.com/office/drawing/2014/main" val="3543775907"/>
                  </a:ext>
                </a:extLst>
              </a:tr>
            </a:tbl>
          </a:graphicData>
        </a:graphic>
      </p:graphicFrame>
      <p:graphicFrame>
        <p:nvGraphicFramePr>
          <p:cNvPr id="5" name="表格 4">
            <a:extLst>
              <a:ext uri="{FF2B5EF4-FFF2-40B4-BE49-F238E27FC236}">
                <a16:creationId xmlns:a16="http://schemas.microsoft.com/office/drawing/2014/main" id="{B3D8790E-BFD3-D19F-B912-31DF02FE34E1}"/>
              </a:ext>
            </a:extLst>
          </p:cNvPr>
          <p:cNvGraphicFramePr>
            <a:graphicFrameLocks noGrp="1"/>
          </p:cNvGraphicFramePr>
          <p:nvPr>
            <p:extLst>
              <p:ext uri="{D42A27DB-BD31-4B8C-83A1-F6EECF244321}">
                <p14:modId xmlns:p14="http://schemas.microsoft.com/office/powerpoint/2010/main" val="3040451423"/>
              </p:ext>
            </p:extLst>
          </p:nvPr>
        </p:nvGraphicFramePr>
        <p:xfrm>
          <a:off x="1104906" y="1973041"/>
          <a:ext cx="6675141" cy="1604772"/>
        </p:xfrm>
        <a:graphic>
          <a:graphicData uri="http://schemas.openxmlformats.org/drawingml/2006/table">
            <a:tbl>
              <a:tblPr/>
              <a:tblGrid>
                <a:gridCol w="1522878">
                  <a:extLst>
                    <a:ext uri="{9D8B030D-6E8A-4147-A177-3AD203B41FA5}">
                      <a16:colId xmlns:a16="http://schemas.microsoft.com/office/drawing/2014/main" val="1783395268"/>
                    </a:ext>
                  </a:extLst>
                </a:gridCol>
                <a:gridCol w="1769855">
                  <a:extLst>
                    <a:ext uri="{9D8B030D-6E8A-4147-A177-3AD203B41FA5}">
                      <a16:colId xmlns:a16="http://schemas.microsoft.com/office/drawing/2014/main" val="3852716064"/>
                    </a:ext>
                  </a:extLst>
                </a:gridCol>
                <a:gridCol w="1661648">
                  <a:extLst>
                    <a:ext uri="{9D8B030D-6E8A-4147-A177-3AD203B41FA5}">
                      <a16:colId xmlns:a16="http://schemas.microsoft.com/office/drawing/2014/main" val="2149209503"/>
                    </a:ext>
                  </a:extLst>
                </a:gridCol>
                <a:gridCol w="1720760">
                  <a:extLst>
                    <a:ext uri="{9D8B030D-6E8A-4147-A177-3AD203B41FA5}">
                      <a16:colId xmlns:a16="http://schemas.microsoft.com/office/drawing/2014/main" val="3547537061"/>
                    </a:ext>
                  </a:extLst>
                </a:gridCol>
              </a:tblGrid>
              <a:tr h="267462">
                <a:tc>
                  <a:txBody>
                    <a:bodyPr/>
                    <a:lstStyle/>
                    <a:p>
                      <a:pPr fontAlgn="t"/>
                      <a:r>
                        <a:rPr lang="en-US" sz="1200" dirty="0">
                          <a:solidFill>
                            <a:srgbClr val="C00000"/>
                          </a:solidFill>
                          <a:effectLst/>
                          <a:latin typeface="arial" panose="020B0604020202020204" pitchFamily="34" charset="0"/>
                        </a:rPr>
                        <a:t>Test Case</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dirty="0">
                          <a:solidFill>
                            <a:srgbClr val="C00000"/>
                          </a:solidFill>
                          <a:effectLst/>
                          <a:latin typeface="arial" panose="020B0604020202020204" pitchFamily="34" charset="0"/>
                        </a:rPr>
                        <a:t>Action</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dirty="0">
                          <a:solidFill>
                            <a:srgbClr val="C00000"/>
                          </a:solidFill>
                          <a:effectLst/>
                          <a:latin typeface="arial" panose="020B0604020202020204" pitchFamily="34" charset="0"/>
                        </a:rPr>
                        <a:t>Argument</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dirty="0">
                          <a:solidFill>
                            <a:srgbClr val="C00000"/>
                          </a:solidFill>
                          <a:effectLst/>
                          <a:latin typeface="arial" panose="020B0604020202020204" pitchFamily="34" charset="0"/>
                        </a:rPr>
                        <a:t>Argument</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extLst>
                  <a:ext uri="{0D108BD9-81ED-4DB2-BD59-A6C34878D82A}">
                    <a16:rowId xmlns:a16="http://schemas.microsoft.com/office/drawing/2014/main" val="1447110112"/>
                  </a:ext>
                </a:extLst>
              </a:tr>
              <a:tr h="267462">
                <a:tc>
                  <a:txBody>
                    <a:bodyPr/>
                    <a:lstStyle/>
                    <a:p>
                      <a:pPr fontAlgn="t"/>
                      <a:r>
                        <a:rPr lang="en-US" sz="1200" dirty="0">
                          <a:effectLst/>
                          <a:latin typeface="arial" panose="020B0604020202020204" pitchFamily="34" charset="0"/>
                        </a:rPr>
                        <a:t>My Test</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[Documentation]</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a:effectLst/>
                          <a:latin typeface="arial" panose="020B0604020202020204" pitchFamily="34" charset="0"/>
                        </a:rPr>
                        <a:t>Example test</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dirty="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82446179"/>
                  </a:ext>
                </a:extLst>
              </a:tr>
              <a:tr h="267462">
                <a:tc>
                  <a:txBody>
                    <a:bodyPr/>
                    <a:lstStyle/>
                    <a:p>
                      <a:pPr fontAlgn="t"/>
                      <a:endParaRPr lang="zh-CN" alt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Log</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${MESSAGE}</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4498833"/>
                  </a:ext>
                </a:extLst>
              </a:tr>
              <a:tr h="267462">
                <a:tc>
                  <a:txBody>
                    <a:bodyPr/>
                    <a:lstStyle/>
                    <a:p>
                      <a:pPr fontAlgn="t"/>
                      <a:endParaRPr lang="zh-CN" alt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My Keyword</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a:t>
                      </a:r>
                      <a:r>
                        <a:rPr lang="en-US" sz="1200" dirty="0" err="1">
                          <a:effectLst/>
                          <a:latin typeface="arial" panose="020B0604020202020204" pitchFamily="34" charset="0"/>
                        </a:rPr>
                        <a:t>tmp</a:t>
                      </a:r>
                      <a:endParaRPr lang="en-US" sz="1200" dirty="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dirty="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5706648"/>
                  </a:ext>
                </a:extLst>
              </a:tr>
              <a:tr h="267462">
                <a:tc>
                  <a:txBody>
                    <a:bodyPr/>
                    <a:lstStyle/>
                    <a:p>
                      <a:pPr fontAlgn="t"/>
                      <a:endParaRPr lang="zh-CN" alt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dirty="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zh-CN" altLang="en-US" sz="1200" dirty="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7577032"/>
                  </a:ext>
                </a:extLst>
              </a:tr>
              <a:tr h="267462">
                <a:tc>
                  <a:txBody>
                    <a:bodyPr/>
                    <a:lstStyle/>
                    <a:p>
                      <a:pPr fontAlgn="t"/>
                      <a:r>
                        <a:rPr lang="en-US" sz="1200">
                          <a:effectLst/>
                          <a:latin typeface="arial" panose="020B0604020202020204" pitchFamily="34" charset="0"/>
                        </a:rPr>
                        <a:t>Another Test</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a:effectLst/>
                          <a:latin typeface="arial" panose="020B0604020202020204" pitchFamily="34" charset="0"/>
                        </a:rPr>
                        <a:t>Should Be Equal</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a:effectLst/>
                          <a:latin typeface="arial" panose="020B0604020202020204" pitchFamily="34" charset="0"/>
                        </a:rPr>
                        <a:t>${MESSAGE}</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tc>
                  <a:txBody>
                    <a:bodyPr/>
                    <a:lstStyle/>
                    <a:p>
                      <a:pPr fontAlgn="t"/>
                      <a:r>
                        <a:rPr lang="en-US" sz="1200" dirty="0">
                          <a:effectLst/>
                          <a:latin typeface="arial" panose="020B0604020202020204" pitchFamily="34" charset="0"/>
                        </a:rPr>
                        <a:t>Hello, world!</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85914685"/>
                  </a:ext>
                </a:extLst>
              </a:tr>
            </a:tbl>
          </a:graphicData>
        </a:graphic>
      </p:graphicFrame>
      <p:graphicFrame>
        <p:nvGraphicFramePr>
          <p:cNvPr id="6" name="表格 5">
            <a:extLst>
              <a:ext uri="{FF2B5EF4-FFF2-40B4-BE49-F238E27FC236}">
                <a16:creationId xmlns:a16="http://schemas.microsoft.com/office/drawing/2014/main" id="{8C9A0457-6AFC-4ACF-C90D-F463E8030A97}"/>
              </a:ext>
            </a:extLst>
          </p:cNvPr>
          <p:cNvGraphicFramePr>
            <a:graphicFrameLocks noGrp="1"/>
          </p:cNvGraphicFramePr>
          <p:nvPr>
            <p:extLst>
              <p:ext uri="{D42A27DB-BD31-4B8C-83A1-F6EECF244321}">
                <p14:modId xmlns:p14="http://schemas.microsoft.com/office/powerpoint/2010/main" val="2777583219"/>
              </p:ext>
            </p:extLst>
          </p:nvPr>
        </p:nvGraphicFramePr>
        <p:xfrm>
          <a:off x="1104906" y="3997508"/>
          <a:ext cx="6329720" cy="802386"/>
        </p:xfrm>
        <a:graphic>
          <a:graphicData uri="http://schemas.openxmlformats.org/drawingml/2006/table">
            <a:tbl>
              <a:tblPr/>
              <a:tblGrid>
                <a:gridCol w="1342668">
                  <a:extLst>
                    <a:ext uri="{9D8B030D-6E8A-4147-A177-3AD203B41FA5}">
                      <a16:colId xmlns:a16="http://schemas.microsoft.com/office/drawing/2014/main" val="267090433"/>
                    </a:ext>
                  </a:extLst>
                </a:gridCol>
                <a:gridCol w="2493526">
                  <a:extLst>
                    <a:ext uri="{9D8B030D-6E8A-4147-A177-3AD203B41FA5}">
                      <a16:colId xmlns:a16="http://schemas.microsoft.com/office/drawing/2014/main" val="486794981"/>
                    </a:ext>
                  </a:extLst>
                </a:gridCol>
                <a:gridCol w="1342668">
                  <a:extLst>
                    <a:ext uri="{9D8B030D-6E8A-4147-A177-3AD203B41FA5}">
                      <a16:colId xmlns:a16="http://schemas.microsoft.com/office/drawing/2014/main" val="351539447"/>
                    </a:ext>
                  </a:extLst>
                </a:gridCol>
                <a:gridCol w="1150858">
                  <a:extLst>
                    <a:ext uri="{9D8B030D-6E8A-4147-A177-3AD203B41FA5}">
                      <a16:colId xmlns:a16="http://schemas.microsoft.com/office/drawing/2014/main" val="3447670230"/>
                    </a:ext>
                  </a:extLst>
                </a:gridCol>
              </a:tblGrid>
              <a:tr h="267462">
                <a:tc>
                  <a:txBody>
                    <a:bodyPr/>
                    <a:lstStyle/>
                    <a:p>
                      <a:pPr fontAlgn="t"/>
                      <a:r>
                        <a:rPr lang="en-US" sz="1200" b="1" dirty="0">
                          <a:solidFill>
                            <a:srgbClr val="C00000"/>
                          </a:solidFill>
                          <a:effectLst/>
                          <a:latin typeface="arial" panose="020B0604020202020204" pitchFamily="34" charset="0"/>
                        </a:rPr>
                        <a:t>Keyword</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b="1" dirty="0">
                          <a:solidFill>
                            <a:srgbClr val="C00000"/>
                          </a:solidFill>
                          <a:effectLst/>
                          <a:latin typeface="arial" panose="020B0604020202020204" pitchFamily="34" charset="0"/>
                        </a:rPr>
                        <a:t>Action</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b="1" dirty="0">
                          <a:solidFill>
                            <a:srgbClr val="C00000"/>
                          </a:solidFill>
                          <a:effectLst/>
                          <a:latin typeface="arial" panose="020B0604020202020204" pitchFamily="34" charset="0"/>
                        </a:rPr>
                        <a:t>Argument</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tc>
                  <a:txBody>
                    <a:bodyPr/>
                    <a:lstStyle/>
                    <a:p>
                      <a:pPr fontAlgn="t"/>
                      <a:r>
                        <a:rPr lang="en-US" sz="1200" b="1" dirty="0">
                          <a:solidFill>
                            <a:srgbClr val="C00000"/>
                          </a:solidFill>
                          <a:effectLst/>
                          <a:latin typeface="arial" panose="020B0604020202020204" pitchFamily="34" charset="0"/>
                        </a:rPr>
                        <a:t>Argument</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solidFill>
                      <a:srgbClr val="E0E0E0"/>
                    </a:solidFill>
                  </a:tcPr>
                </a:tc>
                <a:extLst>
                  <a:ext uri="{0D108BD9-81ED-4DB2-BD59-A6C34878D82A}">
                    <a16:rowId xmlns:a16="http://schemas.microsoft.com/office/drawing/2014/main" val="3397475660"/>
                  </a:ext>
                </a:extLst>
              </a:tr>
              <a:tr h="267462">
                <a:tc>
                  <a:txBody>
                    <a:bodyPr/>
                    <a:lstStyle/>
                    <a:p>
                      <a:pPr fontAlgn="t"/>
                      <a:r>
                        <a:rPr lang="en-US" sz="1200">
                          <a:effectLst/>
                          <a:latin typeface="arial" panose="020B0604020202020204" pitchFamily="34" charset="0"/>
                        </a:rPr>
                        <a:t>My Keyword</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200">
                          <a:effectLst/>
                          <a:latin typeface="arial" panose="020B0604020202020204" pitchFamily="34" charset="0"/>
                        </a:rPr>
                        <a:t>[Arguments]</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200">
                          <a:effectLst/>
                          <a:latin typeface="arial" panose="020B0604020202020204" pitchFamily="34" charset="0"/>
                        </a:rPr>
                        <a:t>${path}</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zh-CN" altLang="en-US" sz="120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59724265"/>
                  </a:ext>
                </a:extLst>
              </a:tr>
              <a:tr h="267462">
                <a:tc>
                  <a:txBody>
                    <a:bodyPr/>
                    <a:lstStyle/>
                    <a:p>
                      <a:pPr fontAlgn="t"/>
                      <a:endParaRPr lang="zh-CN" altLang="en-US" sz="1200">
                        <a:effectLst/>
                        <a:latin typeface="arial" panose="020B0604020202020204" pitchFamily="34" charset="0"/>
                      </a:endParaRP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200">
                          <a:effectLst/>
                          <a:latin typeface="arial" panose="020B0604020202020204" pitchFamily="34" charset="0"/>
                        </a:rPr>
                        <a:t>Directory Should Exist</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en-US" sz="1200">
                          <a:effectLst/>
                          <a:latin typeface="arial" panose="020B0604020202020204" pitchFamily="34" charset="0"/>
                        </a:rPr>
                        <a:t>${path}</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tc>
                  <a:txBody>
                    <a:bodyPr/>
                    <a:lstStyle/>
                    <a:p>
                      <a:pPr fontAlgn="t"/>
                      <a:r>
                        <a:rPr lang="zh-CN" altLang="en-US" sz="1200" dirty="0">
                          <a:effectLst/>
                          <a:latin typeface="arial" panose="020B0604020202020204" pitchFamily="34" charset="0"/>
                        </a:rPr>
                        <a:t> </a:t>
                      </a:r>
                    </a:p>
                  </a:txBody>
                  <a:tcPr marL="82296" marR="82296" marT="41148" marB="41148">
                    <a:lnL w="4763" cap="flat" cmpd="sng" algn="ctr">
                      <a:solidFill>
                        <a:srgbClr val="808080"/>
                      </a:solidFill>
                      <a:prstDash val="solid"/>
                      <a:round/>
                      <a:headEnd type="none" w="med" len="med"/>
                      <a:tailEnd type="none" w="med" len="med"/>
                    </a:lnL>
                    <a:lnR w="4763" cap="flat" cmpd="sng" algn="ctr">
                      <a:solidFill>
                        <a:srgbClr val="808080"/>
                      </a:solidFill>
                      <a:prstDash val="solid"/>
                      <a:round/>
                      <a:headEnd type="none" w="med" len="med"/>
                      <a:tailEnd type="none" w="med" len="med"/>
                    </a:lnR>
                    <a:lnT w="4763" cap="flat" cmpd="sng" algn="ctr">
                      <a:solidFill>
                        <a:srgbClr val="808080"/>
                      </a:solidFill>
                      <a:prstDash val="solid"/>
                      <a:round/>
                      <a:headEnd type="none" w="med" len="med"/>
                      <a:tailEnd type="none" w="med" len="med"/>
                    </a:lnT>
                    <a:lnB w="4763"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344840545"/>
                  </a:ext>
                </a:extLst>
              </a:tr>
            </a:tbl>
          </a:graphicData>
        </a:graphic>
      </p:graphicFrame>
      <p:sp>
        <p:nvSpPr>
          <p:cNvPr id="7" name="Rectangle 1">
            <a:extLst>
              <a:ext uri="{FF2B5EF4-FFF2-40B4-BE49-F238E27FC236}">
                <a16:creationId xmlns:a16="http://schemas.microsoft.com/office/drawing/2014/main" id="{57449E94-87D3-FBF3-DCD4-E8157981BE52}"/>
              </a:ext>
            </a:extLst>
          </p:cNvPr>
          <p:cNvSpPr>
            <a:spLocks noChangeArrowheads="1"/>
          </p:cNvSpPr>
          <p:nvPr/>
        </p:nvSpPr>
        <p:spPr bwMode="auto">
          <a:xfrm>
            <a:off x="1710215" y="1973721"/>
            <a:ext cx="166264" cy="58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pPr defTabSz="822960" eaLnBrk="0" fontAlgn="base" hangingPunct="0">
              <a:spcBef>
                <a:spcPct val="0"/>
              </a:spcBef>
              <a:spcAft>
                <a:spcPct val="0"/>
              </a:spcAft>
            </a:pPr>
            <a:br>
              <a:rPr lang="zh-CN" altLang="zh-CN" sz="1620">
                <a:latin typeface="Arial" panose="020B0604020202020204" pitchFamily="34" charset="0"/>
              </a:rPr>
            </a:br>
            <a:endParaRPr lang="zh-CN" altLang="zh-CN" sz="1620">
              <a:latin typeface="Arial" panose="020B0604020202020204" pitchFamily="34" charset="0"/>
            </a:endParaRPr>
          </a:p>
        </p:txBody>
      </p:sp>
    </p:spTree>
    <p:extLst>
      <p:ext uri="{BB962C8B-B14F-4D97-AF65-F5344CB8AC3E}">
        <p14:creationId xmlns:p14="http://schemas.microsoft.com/office/powerpoint/2010/main" val="200834045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720" y="348785"/>
            <a:ext cx="5227818" cy="421482"/>
          </a:xfrm>
        </p:spPr>
        <p:txBody>
          <a:bodyPr>
            <a:normAutofit fontScale="90000"/>
          </a:bodyPr>
          <a:lstStyle/>
          <a:p>
            <a:r>
              <a:rPr lang="zh-CN" altLang="en-US" sz="3240" dirty="0"/>
              <a:t>分离数据与脚本</a:t>
            </a:r>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53</a:t>
            </a:fld>
            <a:endParaRPr lang="en-US" altLang="zh-CN"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35" y="1890006"/>
            <a:ext cx="7326630" cy="2617470"/>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812035" y="1081185"/>
            <a:ext cx="7457392" cy="590931"/>
          </a:xfrm>
          <a:prstGeom prst="rect">
            <a:avLst/>
          </a:prstGeom>
        </p:spPr>
        <p:txBody>
          <a:bodyPr wrap="square">
            <a:spAutoFit/>
          </a:bodyPr>
          <a:lstStyle/>
          <a:p>
            <a:r>
              <a:rPr lang="zh-CN" altLang="en-US" sz="1620" dirty="0">
                <a:solidFill>
                  <a:schemeClr val="accent5">
                    <a:lumMod val="50000"/>
                  </a:schemeClr>
                </a:solidFill>
                <a:latin typeface="Yuanti SC" charset="-122"/>
                <a:ea typeface="Yuanti SC" charset="-122"/>
                <a:cs typeface="Yuanti SC" charset="-122"/>
              </a:rPr>
              <a:t>使用表（</a:t>
            </a:r>
            <a:r>
              <a:rPr lang="en-US" altLang="zh-CN" sz="1620" dirty="0">
                <a:solidFill>
                  <a:schemeClr val="accent5">
                    <a:lumMod val="50000"/>
                  </a:schemeClr>
                </a:solidFill>
                <a:latin typeface="Yuanti SC" charset="-122"/>
                <a:ea typeface="Yuanti SC" charset="-122"/>
                <a:cs typeface="Yuanti SC" charset="-122"/>
              </a:rPr>
              <a:t>Table</a:t>
            </a:r>
            <a:r>
              <a:rPr lang="zh-CN" altLang="en-US" sz="1620" dirty="0">
                <a:solidFill>
                  <a:schemeClr val="accent5">
                    <a:lumMod val="50000"/>
                  </a:schemeClr>
                </a:solidFill>
                <a:latin typeface="Yuanti SC" charset="-122"/>
                <a:ea typeface="Yuanti SC" charset="-122"/>
                <a:cs typeface="Yuanti SC" charset="-122"/>
              </a:rPr>
              <a:t>）或数据文件作为测试输入和可验证的输出，以及测试环境设置和控制不采用“硬编码（</a:t>
            </a:r>
            <a:r>
              <a:rPr lang="en-US" altLang="zh-CN" sz="1620" dirty="0">
                <a:solidFill>
                  <a:schemeClr val="accent5">
                    <a:lumMod val="50000"/>
                  </a:schemeClr>
                </a:solidFill>
                <a:latin typeface="Yuanti SC" charset="-122"/>
                <a:ea typeface="Yuanti SC" charset="-122"/>
                <a:cs typeface="Yuanti SC" charset="-122"/>
              </a:rPr>
              <a:t>hard</a:t>
            </a:r>
            <a:r>
              <a:rPr lang="zh-CN" altLang="en-US" sz="1620" dirty="0">
                <a:solidFill>
                  <a:schemeClr val="accent5">
                    <a:lumMod val="50000"/>
                  </a:schemeClr>
                </a:solidFill>
                <a:latin typeface="Yuanti SC" charset="-122"/>
                <a:ea typeface="Yuanti SC" charset="-122"/>
                <a:cs typeface="Yuanti SC" charset="-122"/>
              </a:rPr>
              <a:t> </a:t>
            </a:r>
            <a:r>
              <a:rPr lang="en-US" altLang="zh-CN" sz="1620" dirty="0">
                <a:solidFill>
                  <a:schemeClr val="accent5">
                    <a:lumMod val="50000"/>
                  </a:schemeClr>
                </a:solidFill>
                <a:latin typeface="Yuanti SC" charset="-122"/>
                <a:ea typeface="Yuanti SC" charset="-122"/>
                <a:cs typeface="Yuanti SC" charset="-122"/>
              </a:rPr>
              <a:t>code</a:t>
            </a:r>
            <a:r>
              <a:rPr lang="zh-CN" altLang="en-US" sz="1620" dirty="0">
                <a:solidFill>
                  <a:schemeClr val="accent5">
                    <a:lumMod val="50000"/>
                  </a:schemeClr>
                </a:solidFill>
                <a:latin typeface="Yuanti SC" charset="-122"/>
                <a:ea typeface="Yuanti SC" charset="-122"/>
                <a:cs typeface="Yuanti SC" charset="-122"/>
              </a:rPr>
              <a:t>）”的过程</a:t>
            </a:r>
          </a:p>
        </p:txBody>
      </p:sp>
    </p:spTree>
    <p:extLst>
      <p:ext uri="{BB962C8B-B14F-4D97-AF65-F5344CB8AC3E}">
        <p14:creationId xmlns:p14="http://schemas.microsoft.com/office/powerpoint/2010/main" val="83033599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9635" y="309779"/>
            <a:ext cx="5227818" cy="421482"/>
          </a:xfrm>
        </p:spPr>
        <p:txBody>
          <a:bodyPr>
            <a:noAutofit/>
          </a:bodyPr>
          <a:lstStyle/>
          <a:p>
            <a:pPr lvl="0"/>
            <a:r>
              <a:rPr lang="zh-CN" altLang="en-US" dirty="0"/>
              <a:t>测试数据的管理</a:t>
            </a:r>
            <a:endParaRPr lang="zh-CN" altLang="en-US" dirty="0">
              <a:solidFill>
                <a:srgbClr val="FFFF00"/>
              </a:solidFill>
            </a:endParaRPr>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54</a:t>
            </a:fld>
            <a:endParaRPr lang="en-US" altLang="zh-CN" dirty="0"/>
          </a:p>
        </p:txBody>
      </p:sp>
      <p:sp>
        <p:nvSpPr>
          <p:cNvPr id="3" name="矩形 2"/>
          <p:cNvSpPr/>
          <p:nvPr/>
        </p:nvSpPr>
        <p:spPr>
          <a:xfrm>
            <a:off x="5608915" y="1182419"/>
            <a:ext cx="2009023" cy="3538533"/>
          </a:xfrm>
          <a:prstGeom prst="rect">
            <a:avLst/>
          </a:prstGeom>
          <a:solidFill>
            <a:srgbClr val="FFC000">
              <a:alpha val="43137"/>
            </a:srgbClr>
          </a:solidFill>
        </p:spPr>
        <p:txBody>
          <a:bodyPr wrap="square">
            <a:spAutoFit/>
          </a:bodyPr>
          <a:lstStyle/>
          <a:p>
            <a:pPr marL="308610" indent="-308610">
              <a:lnSpc>
                <a:spcPct val="150000"/>
              </a:lnSpc>
              <a:buClr>
                <a:srgbClr val="92D050"/>
              </a:buClr>
              <a:buSzPct val="80000"/>
              <a:buFont typeface="Wingdings" charset="2"/>
              <a:buChar char="p"/>
            </a:pPr>
            <a:r>
              <a:rPr lang="en-US" altLang="zh-CN" sz="2160" dirty="0">
                <a:solidFill>
                  <a:srgbClr val="000000"/>
                </a:solidFill>
                <a:latin typeface="Yuanti SC" charset="-122"/>
                <a:ea typeface="Yuanti SC" charset="-122"/>
                <a:cs typeface="Yuanti SC" charset="-122"/>
              </a:rPr>
              <a:t>Excel</a:t>
            </a:r>
          </a:p>
          <a:p>
            <a:pPr marL="308610" indent="-308610">
              <a:lnSpc>
                <a:spcPct val="150000"/>
              </a:lnSpc>
              <a:buClr>
                <a:srgbClr val="92D050"/>
              </a:buClr>
              <a:buSzPct val="80000"/>
              <a:buFont typeface="Wingdings" charset="2"/>
              <a:buChar char="p"/>
            </a:pPr>
            <a:r>
              <a:rPr lang="de-DE" altLang="zh-CN" sz="2160" dirty="0">
                <a:solidFill>
                  <a:srgbClr val="000000"/>
                </a:solidFill>
                <a:latin typeface="Yuanti SC" charset="-122"/>
                <a:ea typeface="Yuanti SC" charset="-122"/>
                <a:cs typeface="Yuanti SC" charset="-122"/>
              </a:rPr>
              <a:t>CSV</a:t>
            </a:r>
          </a:p>
          <a:p>
            <a:pPr marL="308610" indent="-308610">
              <a:lnSpc>
                <a:spcPct val="150000"/>
              </a:lnSpc>
              <a:buClr>
                <a:srgbClr val="92D050"/>
              </a:buClr>
              <a:buSzPct val="80000"/>
              <a:buFont typeface="Wingdings" charset="2"/>
              <a:buChar char="p"/>
            </a:pPr>
            <a:r>
              <a:rPr lang="de-DE" altLang="zh-CN" sz="2160" dirty="0">
                <a:solidFill>
                  <a:srgbClr val="000000"/>
                </a:solidFill>
                <a:latin typeface="Yuanti SC" charset="-122"/>
                <a:ea typeface="Yuanti SC" charset="-122"/>
                <a:cs typeface="Yuanti SC" charset="-122"/>
              </a:rPr>
              <a:t>Property</a:t>
            </a:r>
          </a:p>
          <a:p>
            <a:pPr marL="308610" indent="-308610">
              <a:lnSpc>
                <a:spcPct val="150000"/>
              </a:lnSpc>
              <a:buClr>
                <a:srgbClr val="92D050"/>
              </a:buClr>
              <a:buSzPct val="80000"/>
              <a:buFont typeface="Wingdings" charset="2"/>
              <a:buChar char="p"/>
            </a:pPr>
            <a:r>
              <a:rPr lang="en-US" altLang="zh-CN" sz="2160" dirty="0">
                <a:solidFill>
                  <a:srgbClr val="000000"/>
                </a:solidFill>
                <a:latin typeface="Yuanti SC" charset="-122"/>
                <a:ea typeface="Yuanti SC" charset="-122"/>
                <a:cs typeface="Yuanti SC" charset="-122"/>
              </a:rPr>
              <a:t>XML</a:t>
            </a:r>
          </a:p>
          <a:p>
            <a:pPr marL="308610" indent="-308610">
              <a:lnSpc>
                <a:spcPct val="150000"/>
              </a:lnSpc>
              <a:buClr>
                <a:srgbClr val="92D050"/>
              </a:buClr>
              <a:buSzPct val="80000"/>
              <a:buFont typeface="Wingdings" charset="2"/>
              <a:buChar char="p"/>
            </a:pPr>
            <a:r>
              <a:rPr lang="en-US" altLang="zh-CN" sz="2160" dirty="0">
                <a:solidFill>
                  <a:srgbClr val="000000"/>
                </a:solidFill>
                <a:latin typeface="Yuanti SC" charset="-122"/>
                <a:ea typeface="Yuanti SC" charset="-122"/>
                <a:cs typeface="Yuanti SC" charset="-122"/>
              </a:rPr>
              <a:t>YAML</a:t>
            </a:r>
          </a:p>
          <a:p>
            <a:pPr marL="308610" indent="-308610">
              <a:lnSpc>
                <a:spcPct val="150000"/>
              </a:lnSpc>
              <a:buClr>
                <a:srgbClr val="92D050"/>
              </a:buClr>
              <a:buSzPct val="80000"/>
              <a:buFont typeface="Wingdings" charset="2"/>
              <a:buChar char="p"/>
            </a:pPr>
            <a:r>
              <a:rPr lang="en-US" altLang="zh-CN" sz="2160" dirty="0">
                <a:solidFill>
                  <a:srgbClr val="000000"/>
                </a:solidFill>
                <a:latin typeface="Yuanti SC" charset="-122"/>
                <a:ea typeface="Yuanti SC" charset="-122"/>
                <a:cs typeface="Yuanti SC" charset="-122"/>
              </a:rPr>
              <a:t>Database</a:t>
            </a:r>
          </a:p>
          <a:p>
            <a:pPr marL="308610" indent="-308610">
              <a:lnSpc>
                <a:spcPct val="150000"/>
              </a:lnSpc>
              <a:buClr>
                <a:srgbClr val="92D050"/>
              </a:buClr>
              <a:buSzPct val="80000"/>
              <a:buFont typeface="Wingdings" charset="2"/>
              <a:buChar char="p"/>
            </a:pPr>
            <a:r>
              <a:rPr lang="en-US" altLang="zh-CN" sz="2160" dirty="0" err="1">
                <a:solidFill>
                  <a:srgbClr val="000000"/>
                </a:solidFill>
                <a:latin typeface="Yuanti SC" charset="-122"/>
                <a:ea typeface="Yuanti SC" charset="-122"/>
                <a:cs typeface="Yuanti SC" charset="-122"/>
              </a:rPr>
              <a:t>JSon</a:t>
            </a:r>
            <a:endParaRPr lang="zh-CN" altLang="en-US" sz="2160" dirty="0">
              <a:latin typeface="Yuanti SC" charset="-122"/>
              <a:ea typeface="Yuanti SC" charset="-122"/>
              <a:cs typeface="Yuanti SC" charset="-122"/>
            </a:endParaRPr>
          </a:p>
        </p:txBody>
      </p:sp>
      <p:sp>
        <p:nvSpPr>
          <p:cNvPr id="5" name="矩形 4"/>
          <p:cNvSpPr/>
          <p:nvPr/>
        </p:nvSpPr>
        <p:spPr>
          <a:xfrm>
            <a:off x="1396447" y="1201909"/>
            <a:ext cx="4114800" cy="3538533"/>
          </a:xfrm>
          <a:prstGeom prst="rect">
            <a:avLst/>
          </a:prstGeom>
        </p:spPr>
        <p:txBody>
          <a:bodyPr>
            <a:spAutoFit/>
          </a:bodyPr>
          <a:lstStyle/>
          <a:p>
            <a:pPr marL="308610" indent="-308610">
              <a:lnSpc>
                <a:spcPct val="150000"/>
              </a:lnSpc>
              <a:buClr>
                <a:srgbClr val="92D050"/>
              </a:buClr>
              <a:buSzPct val="80000"/>
              <a:buFont typeface="Wingdings" charset="2"/>
              <a:buChar char="p"/>
            </a:pPr>
            <a:r>
              <a:rPr lang="zh-CN" altLang="en-US" sz="2160" dirty="0">
                <a:solidFill>
                  <a:schemeClr val="accent1">
                    <a:lumMod val="50000"/>
                  </a:schemeClr>
                </a:solidFill>
                <a:latin typeface="Yuanti SC" charset="-122"/>
                <a:ea typeface="Yuanti SC" charset="-122"/>
                <a:cs typeface="Yuanti SC" charset="-122"/>
              </a:rPr>
              <a:t>处理业务实体／数据</a:t>
            </a:r>
          </a:p>
          <a:p>
            <a:pPr marL="308610" indent="-308610">
              <a:lnSpc>
                <a:spcPct val="150000"/>
              </a:lnSpc>
              <a:buClr>
                <a:srgbClr val="92D050"/>
              </a:buClr>
              <a:buSzPct val="80000"/>
              <a:buFont typeface="Wingdings" charset="2"/>
              <a:buChar char="p"/>
            </a:pPr>
            <a:r>
              <a:rPr lang="zh-CN" altLang="en-US" sz="2160" dirty="0">
                <a:solidFill>
                  <a:schemeClr val="accent1">
                    <a:lumMod val="50000"/>
                  </a:schemeClr>
                </a:solidFill>
                <a:latin typeface="Yuanti SC" charset="-122"/>
                <a:ea typeface="Yuanti SC" charset="-122"/>
                <a:cs typeface="Yuanti SC" charset="-122"/>
              </a:rPr>
              <a:t>容易描述特定的需求</a:t>
            </a:r>
          </a:p>
          <a:p>
            <a:pPr marL="308610" indent="-308610">
              <a:lnSpc>
                <a:spcPct val="150000"/>
              </a:lnSpc>
              <a:buClr>
                <a:srgbClr val="92D050"/>
              </a:buClr>
              <a:buSzPct val="80000"/>
              <a:buFont typeface="Wingdings" charset="2"/>
              <a:buChar char="p"/>
            </a:pPr>
            <a:r>
              <a:rPr lang="zh-CN" altLang="en-US" sz="2160" dirty="0">
                <a:solidFill>
                  <a:schemeClr val="accent1">
                    <a:lumMod val="50000"/>
                  </a:schemeClr>
                </a:solidFill>
                <a:latin typeface="Yuanti SC" charset="-122"/>
                <a:ea typeface="Yuanti SC" charset="-122"/>
                <a:cs typeface="Yuanti SC" charset="-122"/>
              </a:rPr>
              <a:t>读写操作容易（～测试框架）</a:t>
            </a:r>
          </a:p>
          <a:p>
            <a:pPr marL="308610" indent="-308610">
              <a:lnSpc>
                <a:spcPct val="150000"/>
              </a:lnSpc>
              <a:buClr>
                <a:srgbClr val="92D050"/>
              </a:buClr>
              <a:buSzPct val="80000"/>
              <a:buFont typeface="Wingdings" charset="2"/>
              <a:buChar char="p"/>
            </a:pPr>
            <a:r>
              <a:rPr lang="zh-CN" altLang="en-US" sz="2160" dirty="0">
                <a:solidFill>
                  <a:schemeClr val="accent1">
                    <a:lumMod val="50000"/>
                  </a:schemeClr>
                </a:solidFill>
                <a:latin typeface="Yuanti SC" charset="-122"/>
                <a:ea typeface="Yuanti SC" charset="-122"/>
                <a:cs typeface="Yuanti SC" charset="-122"/>
              </a:rPr>
              <a:t>容易修改／维护测试数据</a:t>
            </a:r>
          </a:p>
          <a:p>
            <a:pPr marL="308610" indent="-308610">
              <a:lnSpc>
                <a:spcPct val="150000"/>
              </a:lnSpc>
              <a:buClr>
                <a:srgbClr val="92D050"/>
              </a:buClr>
              <a:buSzPct val="80000"/>
              <a:buFont typeface="Wingdings" charset="2"/>
              <a:buChar char="p"/>
            </a:pPr>
            <a:r>
              <a:rPr lang="zh-CN" altLang="en-US" sz="2160" dirty="0">
                <a:solidFill>
                  <a:schemeClr val="accent1">
                    <a:lumMod val="50000"/>
                  </a:schemeClr>
                </a:solidFill>
                <a:latin typeface="Yuanti SC" charset="-122"/>
                <a:ea typeface="Yuanti SC" charset="-122"/>
                <a:cs typeface="Yuanti SC" charset="-122"/>
              </a:rPr>
              <a:t>如果需要，创建</a:t>
            </a:r>
            <a:r>
              <a:rPr lang="en-US" altLang="zh-CN" sz="2160" dirty="0">
                <a:solidFill>
                  <a:schemeClr val="accent1">
                    <a:lumMod val="50000"/>
                  </a:schemeClr>
                </a:solidFill>
                <a:latin typeface="Yuanti SC" charset="-122"/>
                <a:ea typeface="Yuanti SC" charset="-122"/>
                <a:cs typeface="Yuanti SC" charset="-122"/>
              </a:rPr>
              <a:t>DSL</a:t>
            </a:r>
            <a:r>
              <a:rPr lang="zh-CN" altLang="en-US" sz="2160" dirty="0">
                <a:solidFill>
                  <a:schemeClr val="accent1">
                    <a:lumMod val="50000"/>
                  </a:schemeClr>
                </a:solidFill>
                <a:latin typeface="Yuanti SC" charset="-122"/>
                <a:ea typeface="Yuanti SC" charset="-122"/>
                <a:cs typeface="Yuanti SC" charset="-122"/>
              </a:rPr>
              <a:t>来描述</a:t>
            </a:r>
          </a:p>
          <a:p>
            <a:pPr marL="308610" indent="-308610">
              <a:lnSpc>
                <a:spcPct val="150000"/>
              </a:lnSpc>
              <a:buClr>
                <a:srgbClr val="92D050"/>
              </a:buClr>
              <a:buSzPct val="80000"/>
              <a:buFont typeface="Wingdings" charset="2"/>
              <a:buChar char="p"/>
            </a:pPr>
            <a:r>
              <a:rPr lang="zh-CN" altLang="en-US" sz="2160" dirty="0">
                <a:solidFill>
                  <a:schemeClr val="accent1">
                    <a:lumMod val="50000"/>
                  </a:schemeClr>
                </a:solidFill>
                <a:latin typeface="Yuanti SC" charset="-122"/>
                <a:ea typeface="Yuanti SC" charset="-122"/>
                <a:cs typeface="Yuanti SC" charset="-122"/>
              </a:rPr>
              <a:t>不能局限于输入</a:t>
            </a:r>
          </a:p>
          <a:p>
            <a:pPr marL="308610" indent="-308610">
              <a:lnSpc>
                <a:spcPct val="150000"/>
              </a:lnSpc>
              <a:buClr>
                <a:srgbClr val="92D050"/>
              </a:buClr>
              <a:buSzPct val="80000"/>
              <a:buFont typeface="Wingdings" charset="2"/>
              <a:buChar char="p"/>
            </a:pPr>
            <a:r>
              <a:rPr lang="zh-CN" altLang="en-US" sz="2160" dirty="0">
                <a:solidFill>
                  <a:schemeClr val="accent1">
                    <a:lumMod val="50000"/>
                  </a:schemeClr>
                </a:solidFill>
                <a:latin typeface="Yuanti SC" charset="-122"/>
                <a:ea typeface="Yuanti SC" charset="-122"/>
                <a:cs typeface="Yuanti SC" charset="-122"/>
              </a:rPr>
              <a:t>容易实现比对（</a:t>
            </a:r>
            <a:r>
              <a:rPr lang="en-US" altLang="zh-CN" sz="2160" dirty="0">
                <a:solidFill>
                  <a:schemeClr val="accent1">
                    <a:lumMod val="50000"/>
                  </a:schemeClr>
                </a:solidFill>
                <a:latin typeface="Yuanti SC" charset="-122"/>
                <a:ea typeface="Yuanti SC" charset="-122"/>
                <a:cs typeface="Yuanti SC" charset="-122"/>
              </a:rPr>
              <a:t>Outputs</a:t>
            </a:r>
            <a:r>
              <a:rPr lang="zh-CN" altLang="en-US" sz="2160" dirty="0">
                <a:solidFill>
                  <a:schemeClr val="accent1">
                    <a:lumMod val="50000"/>
                  </a:schemeClr>
                </a:solidFill>
                <a:latin typeface="Yuanti SC" charset="-122"/>
                <a:ea typeface="Yuanti SC" charset="-122"/>
                <a:cs typeface="Yuanti SC" charset="-122"/>
              </a:rPr>
              <a:t>）</a:t>
            </a:r>
          </a:p>
        </p:txBody>
      </p:sp>
    </p:spTree>
    <p:extLst>
      <p:ext uri="{BB962C8B-B14F-4D97-AF65-F5344CB8AC3E}">
        <p14:creationId xmlns:p14="http://schemas.microsoft.com/office/powerpoint/2010/main" val="1980107773"/>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p:cNvSpPr>
            <a:spLocks noGrp="1"/>
          </p:cNvSpPr>
          <p:nvPr>
            <p:ph type="title"/>
          </p:nvPr>
        </p:nvSpPr>
        <p:spPr>
          <a:xfrm>
            <a:off x="538639" y="261706"/>
            <a:ext cx="4563428" cy="635794"/>
          </a:xfrm>
        </p:spPr>
        <p:txBody>
          <a:bodyPr/>
          <a:lstStyle/>
          <a:p>
            <a:r>
              <a:rPr lang="en-US" altLang="zh-CN" dirty="0"/>
              <a:t>TA</a:t>
            </a:r>
            <a:r>
              <a:rPr lang="zh-CN" altLang="en-US" dirty="0"/>
              <a:t>框架的构成</a:t>
            </a:r>
          </a:p>
        </p:txBody>
      </p:sp>
      <p:sp>
        <p:nvSpPr>
          <p:cNvPr id="97282" name="内容占位符 2"/>
          <p:cNvSpPr>
            <a:spLocks noGrp="1"/>
          </p:cNvSpPr>
          <p:nvPr>
            <p:ph idx="1"/>
          </p:nvPr>
        </p:nvSpPr>
        <p:spPr>
          <a:xfrm>
            <a:off x="1137285" y="1491853"/>
            <a:ext cx="4600575" cy="2862263"/>
          </a:xfrm>
        </p:spPr>
        <p:txBody>
          <a:bodyPr>
            <a:normAutofit fontScale="70000" lnSpcReduction="20000"/>
          </a:bodyPr>
          <a:lstStyle/>
          <a:p>
            <a:pPr marL="320040" indent="-320040">
              <a:buClr>
                <a:srgbClr val="00B0F0"/>
              </a:buClr>
              <a:buSzPct val="80000"/>
              <a:buFont typeface="Wingdings" charset="0"/>
              <a:buChar char="p"/>
            </a:pPr>
            <a:r>
              <a:rPr lang="en-US" altLang="zh-CN" sz="2520" dirty="0">
                <a:latin typeface="Microsoft YaHei" panose="020B0503020204020204" pitchFamily="34" charset="-122"/>
                <a:ea typeface="Microsoft YaHei" panose="020B0503020204020204" pitchFamily="34" charset="-122"/>
                <a:cs typeface="Arial" charset="0"/>
              </a:rPr>
              <a:t>Harness/IDE</a:t>
            </a:r>
          </a:p>
          <a:p>
            <a:pPr marL="320040" indent="-320040">
              <a:buClr>
                <a:srgbClr val="00B0F0"/>
              </a:buClr>
              <a:buSzPct val="80000"/>
              <a:buFont typeface="Wingdings" charset="0"/>
              <a:buChar char="p"/>
            </a:pPr>
            <a:r>
              <a:rPr lang="zh-CN" altLang="en-US" sz="2520" dirty="0">
                <a:latin typeface="Microsoft YaHei" panose="020B0503020204020204" pitchFamily="34" charset="-122"/>
                <a:ea typeface="Microsoft YaHei" panose="020B0503020204020204" pitchFamily="34" charset="-122"/>
                <a:cs typeface="Arial" charset="0"/>
              </a:rPr>
              <a:t>脚本语言</a:t>
            </a:r>
            <a:r>
              <a:rPr lang="en-US" altLang="zh-CN" sz="1800" dirty="0">
                <a:latin typeface="Microsoft YaHei" panose="020B0503020204020204" pitchFamily="34" charset="-122"/>
                <a:ea typeface="Microsoft YaHei" panose="020B0503020204020204" pitchFamily="34" charset="-122"/>
                <a:cs typeface="Arial" charset="0"/>
              </a:rPr>
              <a:t>(Script Language)</a:t>
            </a:r>
          </a:p>
          <a:p>
            <a:pPr marL="320040" indent="-320040">
              <a:buClr>
                <a:srgbClr val="00B0F0"/>
              </a:buClr>
              <a:buSzPct val="80000"/>
              <a:buFont typeface="Wingdings" charset="0"/>
              <a:buChar char="p"/>
            </a:pPr>
            <a:r>
              <a:rPr lang="zh-CN" altLang="en-US" sz="2520" dirty="0">
                <a:latin typeface="Microsoft YaHei" panose="020B0503020204020204" pitchFamily="34" charset="-122"/>
                <a:ea typeface="Microsoft YaHei" panose="020B0503020204020204" pitchFamily="34" charset="-122"/>
                <a:cs typeface="Arial" charset="0"/>
              </a:rPr>
              <a:t>代理</a:t>
            </a:r>
            <a:r>
              <a:rPr lang="zh-CN" altLang="en-US" sz="1800" dirty="0">
                <a:latin typeface="Microsoft YaHei" panose="020B0503020204020204" pitchFamily="34" charset="-122"/>
                <a:ea typeface="Microsoft YaHei" panose="020B0503020204020204" pitchFamily="34" charset="-122"/>
                <a:cs typeface="Arial" charset="0"/>
              </a:rPr>
              <a:t>（</a:t>
            </a:r>
            <a:r>
              <a:rPr lang="en-US" altLang="zh-CN" sz="1800" dirty="0">
                <a:latin typeface="Microsoft YaHei" panose="020B0503020204020204" pitchFamily="34" charset="-122"/>
                <a:ea typeface="Microsoft YaHei" panose="020B0503020204020204" pitchFamily="34" charset="-122"/>
                <a:cs typeface="Arial" charset="0"/>
              </a:rPr>
              <a:t>Agents</a:t>
            </a:r>
            <a:r>
              <a:rPr lang="zh-CN" altLang="en-US" sz="1800" dirty="0">
                <a:latin typeface="Microsoft YaHei" panose="020B0503020204020204" pitchFamily="34" charset="-122"/>
                <a:ea typeface="Microsoft YaHei" panose="020B0503020204020204" pitchFamily="34" charset="-122"/>
                <a:cs typeface="Arial" charset="0"/>
              </a:rPr>
              <a:t>）</a:t>
            </a:r>
            <a:endParaRPr lang="en-US" altLang="zh-CN" sz="1800" dirty="0">
              <a:latin typeface="Microsoft YaHei" panose="020B0503020204020204" pitchFamily="34" charset="-122"/>
              <a:ea typeface="Microsoft YaHei" panose="020B0503020204020204" pitchFamily="34" charset="-122"/>
              <a:cs typeface="Arial" charset="0"/>
            </a:endParaRPr>
          </a:p>
          <a:p>
            <a:pPr marL="320040" indent="-320040">
              <a:buClr>
                <a:srgbClr val="00B0F0"/>
              </a:buClr>
              <a:buSzPct val="80000"/>
              <a:buFont typeface="Wingdings" charset="0"/>
              <a:buChar char="p"/>
            </a:pPr>
            <a:r>
              <a:rPr lang="zh-CN" altLang="en-US" sz="2520" dirty="0">
                <a:latin typeface="Microsoft YaHei" panose="020B0503020204020204" pitchFamily="34" charset="-122"/>
                <a:ea typeface="Microsoft YaHei" panose="020B0503020204020204" pitchFamily="34" charset="-122"/>
                <a:cs typeface="Arial" charset="0"/>
              </a:rPr>
              <a:t>工具</a:t>
            </a:r>
            <a:r>
              <a:rPr lang="zh-CN" altLang="en-US" sz="1800" dirty="0">
                <a:latin typeface="Microsoft YaHei" panose="020B0503020204020204" pitchFamily="34" charset="-122"/>
                <a:ea typeface="Microsoft YaHei" panose="020B0503020204020204" pitchFamily="34" charset="-122"/>
                <a:cs typeface="Arial" charset="0"/>
              </a:rPr>
              <a:t>（</a:t>
            </a:r>
            <a:r>
              <a:rPr lang="en-US" altLang="zh-CN" sz="1800" dirty="0">
                <a:latin typeface="Microsoft YaHei" panose="020B0503020204020204" pitchFamily="34" charset="-122"/>
                <a:ea typeface="Microsoft YaHei" panose="020B0503020204020204" pitchFamily="34" charset="-122"/>
                <a:cs typeface="Arial" charset="0"/>
              </a:rPr>
              <a:t>Tools</a:t>
            </a:r>
            <a:r>
              <a:rPr lang="zh-CN" altLang="en-US" sz="1800" dirty="0">
                <a:latin typeface="Microsoft YaHei" panose="020B0503020204020204" pitchFamily="34" charset="-122"/>
                <a:ea typeface="Microsoft YaHei" panose="020B0503020204020204" pitchFamily="34" charset="-122"/>
                <a:cs typeface="Arial" charset="0"/>
              </a:rPr>
              <a:t>）</a:t>
            </a:r>
            <a:endParaRPr lang="en-US" altLang="zh-CN" sz="1800" dirty="0">
              <a:latin typeface="Microsoft YaHei" panose="020B0503020204020204" pitchFamily="34" charset="-122"/>
              <a:ea typeface="Microsoft YaHei" panose="020B0503020204020204" pitchFamily="34" charset="-122"/>
              <a:cs typeface="Arial" charset="0"/>
            </a:endParaRPr>
          </a:p>
          <a:p>
            <a:pPr marL="320040" indent="-320040">
              <a:buClr>
                <a:srgbClr val="00B0F0"/>
              </a:buClr>
              <a:buSzPct val="80000"/>
              <a:buFont typeface="Wingdings" charset="0"/>
              <a:buChar char="p"/>
            </a:pPr>
            <a:r>
              <a:rPr lang="zh-CN" altLang="en-US" sz="2520" dirty="0">
                <a:latin typeface="Microsoft YaHei" panose="020B0503020204020204" pitchFamily="34" charset="-122"/>
                <a:ea typeface="Microsoft YaHei" panose="020B0503020204020204" pitchFamily="34" charset="-122"/>
                <a:cs typeface="Arial" charset="0"/>
              </a:rPr>
              <a:t>任务安排</a:t>
            </a:r>
            <a:r>
              <a:rPr lang="zh-CN" altLang="en-US" sz="1800" dirty="0">
                <a:latin typeface="Microsoft YaHei" panose="020B0503020204020204" pitchFamily="34" charset="-122"/>
                <a:ea typeface="Microsoft YaHei" panose="020B0503020204020204" pitchFamily="34" charset="-122"/>
                <a:cs typeface="Arial" charset="0"/>
              </a:rPr>
              <a:t>（</a:t>
            </a:r>
            <a:r>
              <a:rPr lang="en-US" altLang="zh-CN" sz="1800" dirty="0">
                <a:latin typeface="Microsoft YaHei" panose="020B0503020204020204" pitchFamily="34" charset="-122"/>
                <a:ea typeface="Microsoft YaHei" panose="020B0503020204020204" pitchFamily="34" charset="-122"/>
                <a:cs typeface="Arial" charset="0"/>
              </a:rPr>
              <a:t>Scheduler</a:t>
            </a:r>
            <a:r>
              <a:rPr lang="zh-CN" altLang="en-US" sz="1800" dirty="0">
                <a:latin typeface="Microsoft YaHei" panose="020B0503020204020204" pitchFamily="34" charset="-122"/>
                <a:ea typeface="Microsoft YaHei" panose="020B0503020204020204" pitchFamily="34" charset="-122"/>
                <a:cs typeface="Arial" charset="0"/>
              </a:rPr>
              <a:t> ）</a:t>
            </a:r>
            <a:endParaRPr lang="en-US" altLang="zh-CN" sz="1800" dirty="0">
              <a:latin typeface="Microsoft YaHei" panose="020B0503020204020204" pitchFamily="34" charset="-122"/>
              <a:ea typeface="Microsoft YaHei" panose="020B0503020204020204" pitchFamily="34" charset="-122"/>
              <a:cs typeface="Arial" charset="0"/>
            </a:endParaRPr>
          </a:p>
          <a:p>
            <a:pPr marL="320040" indent="-320040">
              <a:buClr>
                <a:srgbClr val="00B0F0"/>
              </a:buClr>
              <a:buSzPct val="80000"/>
              <a:buFont typeface="Wingdings" charset="0"/>
              <a:buChar char="p"/>
            </a:pPr>
            <a:r>
              <a:rPr lang="zh-CN" altLang="en-US" sz="2520" dirty="0">
                <a:latin typeface="Microsoft YaHei" panose="020B0503020204020204" pitchFamily="34" charset="-122"/>
                <a:ea typeface="Microsoft YaHei" panose="020B0503020204020204" pitchFamily="34" charset="-122"/>
                <a:cs typeface="Arial" charset="0"/>
              </a:rPr>
              <a:t>报告</a:t>
            </a:r>
            <a:r>
              <a:rPr lang="zh-CN" altLang="en-US" sz="1800" dirty="0">
                <a:latin typeface="Microsoft YaHei" panose="020B0503020204020204" pitchFamily="34" charset="-122"/>
                <a:ea typeface="Microsoft YaHei" panose="020B0503020204020204" pitchFamily="34" charset="-122"/>
                <a:cs typeface="Arial" charset="0"/>
              </a:rPr>
              <a:t>（</a:t>
            </a:r>
            <a:r>
              <a:rPr lang="en-US" altLang="zh-CN" sz="1800" dirty="0">
                <a:latin typeface="Microsoft YaHei" panose="020B0503020204020204" pitchFamily="34" charset="-122"/>
                <a:ea typeface="Microsoft YaHei" panose="020B0503020204020204" pitchFamily="34" charset="-122"/>
                <a:cs typeface="Arial" charset="0"/>
              </a:rPr>
              <a:t>Report</a:t>
            </a:r>
            <a:r>
              <a:rPr lang="zh-CN" altLang="en-US" sz="1800" dirty="0">
                <a:latin typeface="Microsoft YaHei" panose="020B0503020204020204" pitchFamily="34" charset="-122"/>
                <a:ea typeface="Microsoft YaHei" panose="020B0503020204020204" pitchFamily="34" charset="-122"/>
                <a:cs typeface="Arial" charset="0"/>
              </a:rPr>
              <a:t>）</a:t>
            </a:r>
            <a:endParaRPr lang="en-US" altLang="zh-CN" sz="1800" dirty="0">
              <a:latin typeface="Microsoft YaHei" panose="020B0503020204020204" pitchFamily="34" charset="-122"/>
              <a:ea typeface="Microsoft YaHei" panose="020B0503020204020204" pitchFamily="34" charset="-122"/>
              <a:cs typeface="Arial" charset="0"/>
            </a:endParaRPr>
          </a:p>
        </p:txBody>
      </p:sp>
      <p:sp>
        <p:nvSpPr>
          <p:cNvPr id="5" name="圆角矩形 4"/>
          <p:cNvSpPr/>
          <p:nvPr/>
        </p:nvSpPr>
        <p:spPr>
          <a:xfrm>
            <a:off x="5833590" y="3901679"/>
            <a:ext cx="2167413" cy="4095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620" dirty="0">
                <a:solidFill>
                  <a:schemeClr val="tx1"/>
                </a:solidFill>
                <a:latin typeface="Microsoft YaHei" panose="020B0503020204020204" pitchFamily="34" charset="-122"/>
                <a:ea typeface="Microsoft YaHei" panose="020B0503020204020204" pitchFamily="34" charset="-122"/>
              </a:rPr>
              <a:t>Harness/IDE</a:t>
            </a:r>
          </a:p>
        </p:txBody>
      </p:sp>
      <p:sp>
        <p:nvSpPr>
          <p:cNvPr id="6" name="椭圆 5"/>
          <p:cNvSpPr/>
          <p:nvPr/>
        </p:nvSpPr>
        <p:spPr>
          <a:xfrm>
            <a:off x="7193760" y="2930129"/>
            <a:ext cx="1001553" cy="5048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marL="320040" indent="-320040">
              <a:buClr>
                <a:srgbClr val="00B0F0"/>
              </a:buClr>
              <a:buSzPct val="80000"/>
              <a:defRPr/>
            </a:pPr>
            <a:r>
              <a:rPr lang="zh-CN" altLang="en-US" sz="1620" dirty="0">
                <a:solidFill>
                  <a:schemeClr val="tx1"/>
                </a:solidFill>
                <a:latin typeface="Microsoft YaHei" panose="020B0503020204020204" pitchFamily="34" charset="-122"/>
                <a:ea typeface="Microsoft YaHei" panose="020B0503020204020204" pitchFamily="34" charset="-122"/>
              </a:rPr>
              <a:t>代理</a:t>
            </a:r>
            <a:endParaRPr lang="en-US" altLang="zh-CN" sz="1620" dirty="0">
              <a:solidFill>
                <a:schemeClr val="tx1"/>
              </a:solidFill>
              <a:latin typeface="Microsoft YaHei" panose="020B0503020204020204" pitchFamily="34" charset="-122"/>
              <a:ea typeface="Microsoft YaHei" panose="020B0503020204020204" pitchFamily="34" charset="-122"/>
            </a:endParaRPr>
          </a:p>
        </p:txBody>
      </p:sp>
      <p:cxnSp>
        <p:nvCxnSpPr>
          <p:cNvPr id="8" name="直接箭头连接符 7"/>
          <p:cNvCxnSpPr>
            <a:stCxn id="6" idx="4"/>
            <a:endCxn id="5" idx="0"/>
          </p:cNvCxnSpPr>
          <p:nvPr/>
        </p:nvCxnSpPr>
        <p:spPr>
          <a:xfrm rot="5400000">
            <a:off x="7073267" y="3279696"/>
            <a:ext cx="466725" cy="77724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图文框 8"/>
          <p:cNvSpPr/>
          <p:nvPr/>
        </p:nvSpPr>
        <p:spPr>
          <a:xfrm>
            <a:off x="6645117" y="2301479"/>
            <a:ext cx="1200150" cy="409575"/>
          </a:xfrm>
          <a:prstGeom prst="fram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1620">
              <a:solidFill>
                <a:schemeClr val="tx1"/>
              </a:solidFill>
              <a:latin typeface="Microsoft YaHei" panose="020B0503020204020204" pitchFamily="34" charset="-122"/>
              <a:ea typeface="Microsoft YaHei" panose="020B0503020204020204" pitchFamily="34" charset="-122"/>
            </a:endParaRPr>
          </a:p>
        </p:txBody>
      </p:sp>
      <p:sp>
        <p:nvSpPr>
          <p:cNvPr id="10" name="TextBox 9"/>
          <p:cNvSpPr txBox="1"/>
          <p:nvPr/>
        </p:nvSpPr>
        <p:spPr>
          <a:xfrm>
            <a:off x="6873719" y="2339579"/>
            <a:ext cx="601447" cy="341632"/>
          </a:xfrm>
          <a:prstGeom prst="rect">
            <a:avLst/>
          </a:prstGeom>
          <a:noFill/>
        </p:spPr>
        <p:txBody>
          <a:bodyPr wrap="none">
            <a:spAutoFit/>
          </a:bodyPr>
          <a:lstStyle/>
          <a:p>
            <a:pPr>
              <a:defRPr/>
            </a:pPr>
            <a:r>
              <a:rPr lang="zh-CN" altLang="en-US" sz="1620" dirty="0">
                <a:latin typeface="Microsoft YaHei" panose="020B0503020204020204" pitchFamily="34" charset="-122"/>
                <a:ea typeface="Microsoft YaHei" panose="020B0503020204020204" pitchFamily="34" charset="-122"/>
              </a:rPr>
              <a:t>工具</a:t>
            </a:r>
          </a:p>
        </p:txBody>
      </p:sp>
      <p:sp>
        <p:nvSpPr>
          <p:cNvPr id="11" name="圆角矩形 10"/>
          <p:cNvSpPr/>
          <p:nvPr/>
        </p:nvSpPr>
        <p:spPr>
          <a:xfrm>
            <a:off x="6542247" y="1568054"/>
            <a:ext cx="1291590" cy="400050"/>
          </a:xfrm>
          <a:prstGeom prst="roundRect">
            <a:avLst/>
          </a:prstGeom>
          <a:gradFill>
            <a:gsLst>
              <a:gs pos="0">
                <a:srgbClr val="D6B19C"/>
              </a:gs>
              <a:gs pos="30000">
                <a:srgbClr val="D49E6C"/>
              </a:gs>
              <a:gs pos="70000">
                <a:srgbClr val="A65528"/>
              </a:gs>
              <a:gs pos="100000">
                <a:srgbClr val="663012"/>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620" b="1" dirty="0">
                <a:ea typeface="宋体" pitchFamily="2" charset="-122"/>
              </a:rPr>
              <a:t>SUT</a:t>
            </a:r>
            <a:endParaRPr lang="zh-CN" altLang="en-US" sz="1620" b="1" dirty="0">
              <a:ea typeface="宋体" pitchFamily="2" charset="-122"/>
            </a:endParaRPr>
          </a:p>
        </p:txBody>
      </p:sp>
      <p:sp>
        <p:nvSpPr>
          <p:cNvPr id="12" name="上箭头 11"/>
          <p:cNvSpPr/>
          <p:nvPr/>
        </p:nvSpPr>
        <p:spPr>
          <a:xfrm>
            <a:off x="7136607" y="1968104"/>
            <a:ext cx="217170" cy="314325"/>
          </a:xfrm>
          <a:prstGeom prst="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1620">
              <a:ea typeface="宋体" pitchFamily="2" charset="-122"/>
            </a:endParaRPr>
          </a:p>
        </p:txBody>
      </p:sp>
      <p:cxnSp>
        <p:nvCxnSpPr>
          <p:cNvPr id="14" name="直接箭头连接符 13"/>
          <p:cNvCxnSpPr>
            <a:stCxn id="6" idx="0"/>
            <a:endCxn id="9" idx="2"/>
          </p:cNvCxnSpPr>
          <p:nvPr/>
        </p:nvCxnSpPr>
        <p:spPr>
          <a:xfrm rot="16200000" flipV="1">
            <a:off x="7360684" y="2595563"/>
            <a:ext cx="219075" cy="450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圆柱形 14"/>
          <p:cNvSpPr/>
          <p:nvPr/>
        </p:nvSpPr>
        <p:spPr>
          <a:xfrm>
            <a:off x="5970747" y="2901554"/>
            <a:ext cx="834390" cy="590550"/>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620" dirty="0">
                <a:solidFill>
                  <a:schemeClr val="tx1"/>
                </a:solidFill>
                <a:latin typeface="Microsoft YaHei" panose="020B0503020204020204" pitchFamily="34" charset="-122"/>
                <a:ea typeface="Microsoft YaHei" panose="020B0503020204020204" pitchFamily="34" charset="-122"/>
              </a:rPr>
              <a:t>脚本</a:t>
            </a:r>
          </a:p>
        </p:txBody>
      </p:sp>
      <p:sp>
        <p:nvSpPr>
          <p:cNvPr id="17" name="圆柱形 16"/>
          <p:cNvSpPr/>
          <p:nvPr/>
        </p:nvSpPr>
        <p:spPr>
          <a:xfrm>
            <a:off x="4210527" y="3854054"/>
            <a:ext cx="834390" cy="590550"/>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620" dirty="0">
                <a:solidFill>
                  <a:schemeClr val="tx1"/>
                </a:solidFill>
                <a:latin typeface="Microsoft YaHei" panose="020B0503020204020204" pitchFamily="34" charset="-122"/>
                <a:ea typeface="Microsoft YaHei" panose="020B0503020204020204" pitchFamily="34" charset="-122"/>
              </a:rPr>
              <a:t>报告</a:t>
            </a:r>
          </a:p>
        </p:txBody>
      </p:sp>
      <p:sp>
        <p:nvSpPr>
          <p:cNvPr id="18" name="折角形 17"/>
          <p:cNvSpPr/>
          <p:nvPr/>
        </p:nvSpPr>
        <p:spPr>
          <a:xfrm>
            <a:off x="4564857" y="2884886"/>
            <a:ext cx="1074420" cy="695325"/>
          </a:xfrm>
          <a:prstGeom prst="foldedCorner">
            <a:avLst>
              <a:gd name="adj" fmla="val 2899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620" dirty="0">
                <a:solidFill>
                  <a:schemeClr val="tx1"/>
                </a:solidFill>
                <a:latin typeface="Microsoft YaHei" panose="020B0503020204020204" pitchFamily="34" charset="-122"/>
                <a:ea typeface="Microsoft YaHei" panose="020B0503020204020204" pitchFamily="34" charset="-122"/>
              </a:rPr>
              <a:t>任务</a:t>
            </a:r>
            <a:endParaRPr lang="en-US" altLang="zh-CN" sz="1620" dirty="0">
              <a:solidFill>
                <a:schemeClr val="tx1"/>
              </a:solidFill>
              <a:latin typeface="Microsoft YaHei" panose="020B0503020204020204" pitchFamily="34" charset="-122"/>
              <a:ea typeface="Microsoft YaHei" panose="020B0503020204020204" pitchFamily="34" charset="-122"/>
            </a:endParaRPr>
          </a:p>
          <a:p>
            <a:pPr algn="ctr">
              <a:defRPr/>
            </a:pPr>
            <a:r>
              <a:rPr lang="zh-CN" altLang="en-US" sz="1620" dirty="0">
                <a:solidFill>
                  <a:schemeClr val="tx1"/>
                </a:solidFill>
                <a:latin typeface="Microsoft YaHei" panose="020B0503020204020204" pitchFamily="34" charset="-122"/>
                <a:ea typeface="Microsoft YaHei" panose="020B0503020204020204" pitchFamily="34" charset="-122"/>
              </a:rPr>
              <a:t>安排</a:t>
            </a:r>
          </a:p>
        </p:txBody>
      </p:sp>
      <p:cxnSp>
        <p:nvCxnSpPr>
          <p:cNvPr id="19" name="直接箭头连接符 18"/>
          <p:cNvCxnSpPr>
            <a:stCxn id="15" idx="3"/>
            <a:endCxn id="5" idx="0"/>
          </p:cNvCxnSpPr>
          <p:nvPr/>
        </p:nvCxnSpPr>
        <p:spPr>
          <a:xfrm rot="16200000" flipH="1">
            <a:off x="6448189" y="3431858"/>
            <a:ext cx="409575" cy="5300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5" idx="1"/>
            <a:endCxn id="17" idx="4"/>
          </p:cNvCxnSpPr>
          <p:nvPr/>
        </p:nvCxnSpPr>
        <p:spPr>
          <a:xfrm rot="10800000" flipV="1">
            <a:off x="5044917" y="4106467"/>
            <a:ext cx="788670" cy="4286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a:stCxn id="18" idx="2"/>
            <a:endCxn id="5" idx="1"/>
          </p:cNvCxnSpPr>
          <p:nvPr/>
        </p:nvCxnSpPr>
        <p:spPr>
          <a:xfrm rot="16200000" flipH="1">
            <a:off x="5204701" y="3477578"/>
            <a:ext cx="526256" cy="7315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15" idx="1"/>
            <a:endCxn id="9" idx="1"/>
          </p:cNvCxnSpPr>
          <p:nvPr/>
        </p:nvCxnSpPr>
        <p:spPr>
          <a:xfrm rot="5400000" flipH="1" flipV="1">
            <a:off x="6318886" y="2575322"/>
            <a:ext cx="395287" cy="25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1072992" y="4569619"/>
            <a:ext cx="2656046" cy="341632"/>
          </a:xfrm>
          <a:prstGeom prst="rect">
            <a:avLst/>
          </a:prstGeom>
        </p:spPr>
        <p:txBody>
          <a:bodyPr>
            <a:spAutoFit/>
          </a:bodyPr>
          <a:lstStyle/>
          <a:p>
            <a:pPr algn="ctr">
              <a:defRPr/>
            </a:pPr>
            <a:r>
              <a:rPr lang="en-US" altLang="zh-CN" sz="1620" dirty="0">
                <a:solidFill>
                  <a:schemeClr val="bg1">
                    <a:lumMod val="75000"/>
                  </a:schemeClr>
                </a:solidFill>
                <a:ea typeface="宋体" pitchFamily="2" charset="-122"/>
              </a:rPr>
              <a:t>SUT: System under test</a:t>
            </a:r>
            <a:endParaRPr lang="zh-CN" altLang="en-US" sz="1620" dirty="0">
              <a:solidFill>
                <a:schemeClr val="bg1">
                  <a:lumMod val="75000"/>
                </a:schemeClr>
              </a:solidFill>
              <a:ea typeface="宋体" pitchFamily="2" charset="-122"/>
            </a:endParaRPr>
          </a:p>
        </p:txBody>
      </p:sp>
    </p:spTree>
    <p:extLst>
      <p:ext uri="{BB962C8B-B14F-4D97-AF65-F5344CB8AC3E}">
        <p14:creationId xmlns:p14="http://schemas.microsoft.com/office/powerpoint/2010/main" val="3918170153"/>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59848" y="214767"/>
            <a:ext cx="4860540" cy="676549"/>
          </a:xfrm>
        </p:spPr>
        <p:txBody>
          <a:bodyPr>
            <a:noAutofit/>
          </a:bodyPr>
          <a:lstStyle/>
          <a:p>
            <a:r>
              <a:rPr lang="en-US" altLang="zh-CN" dirty="0"/>
              <a:t>TA</a:t>
            </a:r>
            <a:r>
              <a:rPr lang="zh-CN" altLang="en-US" dirty="0"/>
              <a:t> 框架应提供的服务</a:t>
            </a:r>
          </a:p>
        </p:txBody>
      </p:sp>
      <p:sp>
        <p:nvSpPr>
          <p:cNvPr id="22" name="内容占位符 2"/>
          <p:cNvSpPr>
            <a:spLocks noGrp="1"/>
          </p:cNvSpPr>
          <p:nvPr>
            <p:ph idx="1"/>
          </p:nvPr>
        </p:nvSpPr>
        <p:spPr>
          <a:xfrm>
            <a:off x="1007604" y="1081185"/>
            <a:ext cx="4730926" cy="3953239"/>
          </a:xfrm>
        </p:spPr>
        <p:txBody>
          <a:bodyPr>
            <a:noAutofit/>
          </a:bodyPr>
          <a:lstStyle/>
          <a:p>
            <a:pPr marL="320040" indent="-320040">
              <a:lnSpc>
                <a:spcPct val="110000"/>
              </a:lnSpc>
              <a:buClr>
                <a:srgbClr val="00B0F0"/>
              </a:buClr>
              <a:buSzPct val="80000"/>
              <a:buFont typeface="Wingdings" pitchFamily="2" charset="2"/>
              <a:buChar char="p"/>
              <a:defRPr/>
            </a:pPr>
            <a:r>
              <a:rPr lang="zh-CN" altLang="en-US" sz="2160" dirty="0">
                <a:latin typeface="Arial" pitchFamily="34" charset="0"/>
                <a:ea typeface="宋体" pitchFamily="2" charset="-122"/>
                <a:cs typeface="Arial" pitchFamily="34" charset="0"/>
              </a:rPr>
              <a:t>测试件的存储与管理</a:t>
            </a:r>
            <a:endParaRPr lang="en-US" altLang="zh-CN" sz="2160" dirty="0">
              <a:latin typeface="Arial" pitchFamily="34" charset="0"/>
              <a:ea typeface="宋体" pitchFamily="2" charset="-122"/>
              <a:cs typeface="Arial" pitchFamily="34" charset="0"/>
            </a:endParaRPr>
          </a:p>
          <a:p>
            <a:pPr marL="320040" indent="-320040">
              <a:lnSpc>
                <a:spcPct val="110000"/>
              </a:lnSpc>
              <a:buClr>
                <a:srgbClr val="00B0F0"/>
              </a:buClr>
              <a:buSzPct val="80000"/>
              <a:buFont typeface="Wingdings" pitchFamily="2" charset="2"/>
              <a:buChar char="p"/>
              <a:defRPr/>
            </a:pPr>
            <a:r>
              <a:rPr lang="zh-CN" altLang="en-US" sz="2160" dirty="0">
                <a:latin typeface="Arial" pitchFamily="34" charset="0"/>
                <a:ea typeface="宋体" pitchFamily="2" charset="-122"/>
                <a:cs typeface="Arial" pitchFamily="34" charset="0"/>
              </a:rPr>
              <a:t>测试脚本开发调试（</a:t>
            </a:r>
            <a:r>
              <a:rPr lang="en-US" altLang="zh-CN" sz="2160" dirty="0">
                <a:latin typeface="Arial" pitchFamily="34" charset="0"/>
                <a:ea typeface="宋体" pitchFamily="2" charset="-122"/>
                <a:cs typeface="Arial" pitchFamily="34" charset="0"/>
              </a:rPr>
              <a:t>TIDE</a:t>
            </a:r>
            <a:r>
              <a:rPr lang="zh-CN" altLang="en-US" sz="2160" dirty="0">
                <a:latin typeface="Arial" pitchFamily="34" charset="0"/>
                <a:ea typeface="宋体" pitchFamily="2" charset="-122"/>
                <a:cs typeface="Arial" pitchFamily="34" charset="0"/>
              </a:rPr>
              <a:t>）</a:t>
            </a:r>
            <a:endParaRPr lang="en-US" altLang="zh-CN" sz="2160" dirty="0">
              <a:latin typeface="Arial" pitchFamily="34" charset="0"/>
              <a:ea typeface="宋体" pitchFamily="2" charset="-122"/>
              <a:cs typeface="Arial" pitchFamily="34" charset="0"/>
            </a:endParaRPr>
          </a:p>
          <a:p>
            <a:pPr marL="320040" indent="-320040">
              <a:lnSpc>
                <a:spcPct val="110000"/>
              </a:lnSpc>
              <a:buClr>
                <a:srgbClr val="00B0F0"/>
              </a:buClr>
              <a:buSzPct val="80000"/>
              <a:buFont typeface="Wingdings" pitchFamily="2" charset="2"/>
              <a:buChar char="p"/>
              <a:defRPr/>
            </a:pPr>
            <a:r>
              <a:rPr lang="zh-CN" altLang="en-US" sz="2160" dirty="0">
                <a:latin typeface="Arial" pitchFamily="34" charset="0"/>
                <a:ea typeface="宋体" pitchFamily="2" charset="-122"/>
                <a:cs typeface="Arial" pitchFamily="34" charset="0"/>
              </a:rPr>
              <a:t>测试机</a:t>
            </a:r>
            <a:r>
              <a:rPr lang="en-US" altLang="zh-CN" sz="2160" dirty="0">
                <a:latin typeface="Arial" pitchFamily="34" charset="0"/>
                <a:ea typeface="宋体" pitchFamily="2" charset="-122"/>
                <a:cs typeface="Arial" pitchFamily="34" charset="0"/>
              </a:rPr>
              <a:t>/</a:t>
            </a:r>
            <a:r>
              <a:rPr lang="zh-CN" altLang="en-US" sz="2160" dirty="0">
                <a:latin typeface="Arial" pitchFamily="34" charset="0"/>
                <a:ea typeface="宋体" pitchFamily="2" charset="-122"/>
                <a:cs typeface="Arial" pitchFamily="34" charset="0"/>
              </a:rPr>
              <a:t>资源的管理</a:t>
            </a:r>
            <a:endParaRPr lang="en-US" altLang="zh-CN" sz="2160" dirty="0">
              <a:latin typeface="Arial" pitchFamily="34" charset="0"/>
              <a:ea typeface="宋体" pitchFamily="2" charset="-122"/>
              <a:cs typeface="Arial" pitchFamily="34" charset="0"/>
            </a:endParaRPr>
          </a:p>
          <a:p>
            <a:pPr marL="320040" indent="-320040">
              <a:lnSpc>
                <a:spcPct val="110000"/>
              </a:lnSpc>
              <a:buClr>
                <a:srgbClr val="00B0F0"/>
              </a:buClr>
              <a:buSzPct val="80000"/>
              <a:buFont typeface="Wingdings" pitchFamily="2" charset="2"/>
              <a:buChar char="p"/>
              <a:defRPr/>
            </a:pPr>
            <a:r>
              <a:rPr lang="zh-CN" altLang="en-US" sz="2160" dirty="0">
                <a:latin typeface="Arial" pitchFamily="34" charset="0"/>
                <a:ea typeface="宋体" pitchFamily="2" charset="-122"/>
                <a:cs typeface="Arial" pitchFamily="34" charset="0"/>
              </a:rPr>
              <a:t>任务安排</a:t>
            </a:r>
            <a:endParaRPr lang="en-US" altLang="zh-CN" sz="2160" dirty="0">
              <a:latin typeface="Arial" pitchFamily="34" charset="0"/>
              <a:ea typeface="宋体" pitchFamily="2" charset="-122"/>
              <a:cs typeface="Arial" pitchFamily="34" charset="0"/>
            </a:endParaRPr>
          </a:p>
          <a:p>
            <a:pPr marL="320040" indent="-320040">
              <a:lnSpc>
                <a:spcPct val="110000"/>
              </a:lnSpc>
              <a:buClr>
                <a:srgbClr val="00B0F0"/>
              </a:buClr>
              <a:buSzPct val="80000"/>
              <a:buFont typeface="Wingdings" pitchFamily="2" charset="2"/>
              <a:buChar char="p"/>
              <a:defRPr/>
            </a:pPr>
            <a:r>
              <a:rPr lang="zh-CN" altLang="en-US" sz="2160" dirty="0">
                <a:latin typeface="Arial" pitchFamily="34" charset="0"/>
                <a:ea typeface="宋体" pitchFamily="2" charset="-122"/>
                <a:cs typeface="Arial" pitchFamily="34" charset="0"/>
              </a:rPr>
              <a:t>测试执行启动与调度</a:t>
            </a:r>
            <a:endParaRPr lang="en-US" altLang="zh-CN" sz="2160" dirty="0">
              <a:latin typeface="Arial" pitchFamily="34" charset="0"/>
              <a:ea typeface="宋体" pitchFamily="2" charset="-122"/>
              <a:cs typeface="Arial" pitchFamily="34" charset="0"/>
            </a:endParaRPr>
          </a:p>
          <a:p>
            <a:pPr marL="320040" indent="-320040">
              <a:lnSpc>
                <a:spcPct val="110000"/>
              </a:lnSpc>
              <a:buClr>
                <a:srgbClr val="00B0F0"/>
              </a:buClr>
              <a:buSzPct val="80000"/>
              <a:buFont typeface="Wingdings" pitchFamily="2" charset="2"/>
              <a:buChar char="p"/>
              <a:defRPr/>
            </a:pPr>
            <a:r>
              <a:rPr lang="zh-CN" altLang="en-US" sz="2160" dirty="0">
                <a:latin typeface="Arial" pitchFamily="34" charset="0"/>
                <a:ea typeface="宋体" pitchFamily="2" charset="-122"/>
                <a:cs typeface="Arial" pitchFamily="34" charset="0"/>
              </a:rPr>
              <a:t>系统监控、</a:t>
            </a:r>
            <a:r>
              <a:rPr lang="en-US" altLang="zh-CN" sz="2160" dirty="0">
                <a:latin typeface="Arial" pitchFamily="34" charset="0"/>
                <a:ea typeface="宋体" pitchFamily="2" charset="-122"/>
                <a:cs typeface="Arial" pitchFamily="34" charset="0"/>
              </a:rPr>
              <a:t>Log</a:t>
            </a:r>
            <a:r>
              <a:rPr lang="zh-CN" altLang="en-US" sz="2160" dirty="0">
                <a:latin typeface="Arial" pitchFamily="34" charset="0"/>
                <a:ea typeface="宋体" pitchFamily="2" charset="-122"/>
                <a:cs typeface="Arial" pitchFamily="34" charset="0"/>
              </a:rPr>
              <a:t>收集</a:t>
            </a:r>
            <a:endParaRPr lang="en-US" altLang="zh-CN" sz="2160" dirty="0">
              <a:latin typeface="Arial" pitchFamily="34" charset="0"/>
              <a:ea typeface="宋体" pitchFamily="2" charset="-122"/>
              <a:cs typeface="Arial" pitchFamily="34" charset="0"/>
            </a:endParaRPr>
          </a:p>
          <a:p>
            <a:pPr marL="320040" indent="-320040">
              <a:lnSpc>
                <a:spcPct val="110000"/>
              </a:lnSpc>
              <a:buClr>
                <a:srgbClr val="00B0F0"/>
              </a:buClr>
              <a:buSzPct val="80000"/>
              <a:buFont typeface="Wingdings" pitchFamily="2" charset="2"/>
              <a:buChar char="p"/>
              <a:defRPr/>
            </a:pPr>
            <a:r>
              <a:rPr lang="zh-CN" altLang="en-US" sz="2160" dirty="0">
                <a:latin typeface="Arial" pitchFamily="34" charset="0"/>
                <a:ea typeface="宋体" pitchFamily="2" charset="-122"/>
                <a:cs typeface="Arial" pitchFamily="34" charset="0"/>
              </a:rPr>
              <a:t>测试结果分析</a:t>
            </a:r>
            <a:endParaRPr lang="en-US" altLang="zh-CN" sz="2160" dirty="0">
              <a:latin typeface="Arial" pitchFamily="34" charset="0"/>
              <a:ea typeface="宋体" pitchFamily="2" charset="-122"/>
              <a:cs typeface="Arial" pitchFamily="34" charset="0"/>
            </a:endParaRPr>
          </a:p>
          <a:p>
            <a:pPr marL="320040" indent="-320040">
              <a:lnSpc>
                <a:spcPct val="110000"/>
              </a:lnSpc>
              <a:buClr>
                <a:srgbClr val="00B0F0"/>
              </a:buClr>
              <a:buSzPct val="80000"/>
              <a:buFont typeface="Wingdings" pitchFamily="2" charset="2"/>
              <a:buChar char="p"/>
              <a:defRPr/>
            </a:pPr>
            <a:r>
              <a:rPr lang="zh-CN" altLang="en-US" sz="2160" dirty="0">
                <a:latin typeface="Arial" pitchFamily="34" charset="0"/>
                <a:ea typeface="宋体" pitchFamily="2" charset="-122"/>
                <a:cs typeface="Arial" pitchFamily="34" charset="0"/>
              </a:rPr>
              <a:t>测试报告查询</a:t>
            </a:r>
            <a:endParaRPr lang="en-US" altLang="zh-CN" sz="2160" dirty="0">
              <a:latin typeface="Arial" pitchFamily="34" charset="0"/>
              <a:ea typeface="宋体" pitchFamily="2" charset="-122"/>
              <a:cs typeface="Arial" pitchFamily="34" charset="0"/>
            </a:endParaRPr>
          </a:p>
          <a:p>
            <a:pPr marL="320040" indent="-320040">
              <a:lnSpc>
                <a:spcPct val="110000"/>
              </a:lnSpc>
              <a:buClr>
                <a:srgbClr val="00B0F0"/>
              </a:buClr>
              <a:buSzPct val="80000"/>
              <a:buFont typeface="Wingdings" pitchFamily="2" charset="2"/>
              <a:buChar char="p"/>
              <a:defRPr/>
            </a:pPr>
            <a:r>
              <a:rPr lang="en-US" altLang="zh-CN" sz="2160" dirty="0">
                <a:latin typeface="Arial" pitchFamily="34" charset="0"/>
                <a:ea typeface="宋体" pitchFamily="2" charset="-122"/>
                <a:cs typeface="Arial" pitchFamily="34" charset="0"/>
              </a:rPr>
              <a:t>……</a:t>
            </a:r>
          </a:p>
        </p:txBody>
      </p:sp>
      <p:pic>
        <p:nvPicPr>
          <p:cNvPr id="38" name="Picture 11" descr="http://www.csscorp.com/img/pls/test_autom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420" y="1988485"/>
            <a:ext cx="4492487" cy="21795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73024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 calcmode="lin" valueType="num">
                                      <p:cBhvr additive="base">
                                        <p:cTn id="7" dur="500"/>
                                        <p:tgtEl>
                                          <p:spTgt spid="22">
                                            <p:txEl>
                                              <p:pRg st="1" end="1"/>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22">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 calcmode="lin" valueType="num">
                                      <p:cBhvr additive="base">
                                        <p:cTn id="13" dur="500"/>
                                        <p:tgtEl>
                                          <p:spTgt spid="22">
                                            <p:txEl>
                                              <p:pRg st="2" end="2"/>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 calcmode="lin" valueType="num">
                                      <p:cBhvr additive="base">
                                        <p:cTn id="19" dur="500"/>
                                        <p:tgtEl>
                                          <p:spTgt spid="22">
                                            <p:txEl>
                                              <p:pRg st="3" end="3"/>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2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22">
                                            <p:txEl>
                                              <p:pRg st="4" end="4"/>
                                            </p:txEl>
                                          </p:spTgt>
                                        </p:tgtEl>
                                        <p:attrNameLst>
                                          <p:attrName>style.visibility</p:attrName>
                                        </p:attrNameLst>
                                      </p:cBhvr>
                                      <p:to>
                                        <p:strVal val="visible"/>
                                      </p:to>
                                    </p:set>
                                    <p:anim calcmode="lin" valueType="num">
                                      <p:cBhvr additive="base">
                                        <p:cTn id="25" dur="500"/>
                                        <p:tgtEl>
                                          <p:spTgt spid="22">
                                            <p:txEl>
                                              <p:pRg st="4" end="4"/>
                                            </p:txEl>
                                          </p:spTgt>
                                        </p:tgtEl>
                                        <p:attrNameLst>
                                          <p:attrName>ppt_x</p:attrName>
                                        </p:attrNameLst>
                                      </p:cBhvr>
                                      <p:tavLst>
                                        <p:tav tm="0">
                                          <p:val>
                                            <p:strVal val="#ppt_x-#ppt_w*1.125000"/>
                                          </p:val>
                                        </p:tav>
                                        <p:tav tm="100000">
                                          <p:val>
                                            <p:strVal val="#ppt_x"/>
                                          </p:val>
                                        </p:tav>
                                      </p:tavLst>
                                    </p:anim>
                                    <p:animEffect transition="in" filter="wipe(right)">
                                      <p:cBhvr>
                                        <p:cTn id="26" dur="500"/>
                                        <p:tgtEl>
                                          <p:spTgt spid="2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22">
                                            <p:txEl>
                                              <p:pRg st="5" end="5"/>
                                            </p:txEl>
                                          </p:spTgt>
                                        </p:tgtEl>
                                        <p:attrNameLst>
                                          <p:attrName>style.visibility</p:attrName>
                                        </p:attrNameLst>
                                      </p:cBhvr>
                                      <p:to>
                                        <p:strVal val="visible"/>
                                      </p:to>
                                    </p:set>
                                    <p:anim calcmode="lin" valueType="num">
                                      <p:cBhvr additive="base">
                                        <p:cTn id="31" dur="500"/>
                                        <p:tgtEl>
                                          <p:spTgt spid="22">
                                            <p:txEl>
                                              <p:pRg st="5" end="5"/>
                                            </p:txEl>
                                          </p:spTgt>
                                        </p:tgtEl>
                                        <p:attrNameLst>
                                          <p:attrName>ppt_x</p:attrName>
                                        </p:attrNameLst>
                                      </p:cBhvr>
                                      <p:tavLst>
                                        <p:tav tm="0">
                                          <p:val>
                                            <p:strVal val="#ppt_x-#ppt_w*1.125000"/>
                                          </p:val>
                                        </p:tav>
                                        <p:tav tm="100000">
                                          <p:val>
                                            <p:strVal val="#ppt_x"/>
                                          </p:val>
                                        </p:tav>
                                      </p:tavLst>
                                    </p:anim>
                                    <p:animEffect transition="in" filter="wipe(right)">
                                      <p:cBhvr>
                                        <p:cTn id="32" dur="500"/>
                                        <p:tgtEl>
                                          <p:spTgt spid="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 calcmode="lin" valueType="num">
                                      <p:cBhvr additive="base">
                                        <p:cTn id="37" dur="500"/>
                                        <p:tgtEl>
                                          <p:spTgt spid="22">
                                            <p:txEl>
                                              <p:pRg st="6" end="6"/>
                                            </p:txEl>
                                          </p:spTgt>
                                        </p:tgtEl>
                                        <p:attrNameLst>
                                          <p:attrName>ppt_x</p:attrName>
                                        </p:attrNameLst>
                                      </p:cBhvr>
                                      <p:tavLst>
                                        <p:tav tm="0">
                                          <p:val>
                                            <p:strVal val="#ppt_x-#ppt_w*1.125000"/>
                                          </p:val>
                                        </p:tav>
                                        <p:tav tm="100000">
                                          <p:val>
                                            <p:strVal val="#ppt_x"/>
                                          </p:val>
                                        </p:tav>
                                      </p:tavLst>
                                    </p:anim>
                                    <p:animEffect transition="in" filter="wipe(right)">
                                      <p:cBhvr>
                                        <p:cTn id="38" dur="500"/>
                                        <p:tgtEl>
                                          <p:spTgt spid="22">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22">
                                            <p:txEl>
                                              <p:pRg st="7" end="7"/>
                                            </p:txEl>
                                          </p:spTgt>
                                        </p:tgtEl>
                                        <p:attrNameLst>
                                          <p:attrName>style.visibility</p:attrName>
                                        </p:attrNameLst>
                                      </p:cBhvr>
                                      <p:to>
                                        <p:strVal val="visible"/>
                                      </p:to>
                                    </p:set>
                                    <p:anim calcmode="lin" valueType="num">
                                      <p:cBhvr additive="base">
                                        <p:cTn id="43" dur="500"/>
                                        <p:tgtEl>
                                          <p:spTgt spid="22">
                                            <p:txEl>
                                              <p:pRg st="7" end="7"/>
                                            </p:txEl>
                                          </p:spTgt>
                                        </p:tgtEl>
                                        <p:attrNameLst>
                                          <p:attrName>ppt_x</p:attrName>
                                        </p:attrNameLst>
                                      </p:cBhvr>
                                      <p:tavLst>
                                        <p:tav tm="0">
                                          <p:val>
                                            <p:strVal val="#ppt_x-#ppt_w*1.125000"/>
                                          </p:val>
                                        </p:tav>
                                        <p:tav tm="100000">
                                          <p:val>
                                            <p:strVal val="#ppt_x"/>
                                          </p:val>
                                        </p:tav>
                                      </p:tavLst>
                                    </p:anim>
                                    <p:animEffect transition="in" filter="wipe(right)">
                                      <p:cBhvr>
                                        <p:cTn id="44" dur="500"/>
                                        <p:tgtEl>
                                          <p:spTgt spid="22">
                                            <p:txEl>
                                              <p:pRg st="7" end="7"/>
                                            </p:txEl>
                                          </p:spTgt>
                                        </p:tgtEl>
                                      </p:cBhvr>
                                    </p:animEffect>
                                  </p:childTnLst>
                                </p:cTn>
                              </p:par>
                            </p:childTnLst>
                          </p:cTn>
                        </p:par>
                        <p:par>
                          <p:cTn id="45" fill="hold">
                            <p:stCondLst>
                              <p:cond delay="500"/>
                            </p:stCondLst>
                            <p:childTnLst>
                              <p:par>
                                <p:cTn id="46" presetID="12" presetClass="entr" presetSubtype="8" fill="hold" nodeType="afterEffect">
                                  <p:stCondLst>
                                    <p:cond delay="0"/>
                                  </p:stCondLst>
                                  <p:childTnLst>
                                    <p:set>
                                      <p:cBhvr>
                                        <p:cTn id="47" dur="1" fill="hold">
                                          <p:stCondLst>
                                            <p:cond delay="0"/>
                                          </p:stCondLst>
                                        </p:cTn>
                                        <p:tgtEl>
                                          <p:spTgt spid="22">
                                            <p:txEl>
                                              <p:pRg st="8" end="8"/>
                                            </p:txEl>
                                          </p:spTgt>
                                        </p:tgtEl>
                                        <p:attrNameLst>
                                          <p:attrName>style.visibility</p:attrName>
                                        </p:attrNameLst>
                                      </p:cBhvr>
                                      <p:to>
                                        <p:strVal val="visible"/>
                                      </p:to>
                                    </p:set>
                                    <p:anim calcmode="lin" valueType="num">
                                      <p:cBhvr additive="base">
                                        <p:cTn id="48" dur="500"/>
                                        <p:tgtEl>
                                          <p:spTgt spid="22">
                                            <p:txEl>
                                              <p:pRg st="8" end="8"/>
                                            </p:txEl>
                                          </p:spTgt>
                                        </p:tgtEl>
                                        <p:attrNameLst>
                                          <p:attrName>ppt_x</p:attrName>
                                        </p:attrNameLst>
                                      </p:cBhvr>
                                      <p:tavLst>
                                        <p:tav tm="0">
                                          <p:val>
                                            <p:strVal val="#ppt_x-#ppt_w*1.125000"/>
                                          </p:val>
                                        </p:tav>
                                        <p:tav tm="100000">
                                          <p:val>
                                            <p:strVal val="#ppt_x"/>
                                          </p:val>
                                        </p:tav>
                                      </p:tavLst>
                                    </p:anim>
                                    <p:animEffect transition="in" filter="wipe(right)">
                                      <p:cBhvr>
                                        <p:cTn id="49"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p:cNvSpPr>
            <a:spLocks noGrp="1"/>
          </p:cNvSpPr>
          <p:nvPr>
            <p:ph type="title"/>
          </p:nvPr>
        </p:nvSpPr>
        <p:spPr>
          <a:xfrm>
            <a:off x="489857" y="228721"/>
            <a:ext cx="4082143" cy="680270"/>
          </a:xfrm>
        </p:spPr>
        <p:txBody>
          <a:bodyPr/>
          <a:lstStyle/>
          <a:p>
            <a:r>
              <a:rPr lang="en-US" altLang="zh-CN" dirty="0"/>
              <a:t>TA</a:t>
            </a:r>
            <a:r>
              <a:rPr lang="zh-CN" altLang="en-US" dirty="0"/>
              <a:t>框架设计要点</a:t>
            </a:r>
          </a:p>
        </p:txBody>
      </p:sp>
      <p:sp>
        <p:nvSpPr>
          <p:cNvPr id="98306" name="内容占位符 2"/>
          <p:cNvSpPr>
            <a:spLocks noGrp="1"/>
          </p:cNvSpPr>
          <p:nvPr>
            <p:ph idx="1"/>
          </p:nvPr>
        </p:nvSpPr>
        <p:spPr>
          <a:xfrm>
            <a:off x="1137218" y="908991"/>
            <a:ext cx="2437624" cy="4005788"/>
          </a:xfrm>
        </p:spPr>
        <p:txBody>
          <a:bodyPr>
            <a:normAutofit lnSpcReduction="10000"/>
          </a:bodyPr>
          <a:lstStyle/>
          <a:p>
            <a:pPr marL="462915" indent="-462915">
              <a:lnSpc>
                <a:spcPct val="110000"/>
              </a:lnSpc>
              <a:spcBef>
                <a:spcPts val="540"/>
              </a:spcBef>
              <a:buClr>
                <a:srgbClr val="00B0F0"/>
              </a:buClr>
              <a:buSzPct val="80000"/>
              <a:buFont typeface="Wingdings" charset="0"/>
              <a:buChar char="p"/>
            </a:pPr>
            <a:r>
              <a:rPr lang="zh-CN" altLang="en-US" dirty="0">
                <a:latin typeface="Yuanti SC" charset="-122"/>
                <a:ea typeface="Yuanti SC" charset="-122"/>
                <a:cs typeface="Yuanti SC" charset="-122"/>
              </a:rPr>
              <a:t>控制中心</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charset="0"/>
              <a:buChar char="p"/>
            </a:pPr>
            <a:r>
              <a:rPr lang="zh-CN" altLang="en-US" dirty="0">
                <a:latin typeface="Yuanti SC" charset="-122"/>
                <a:ea typeface="Yuanti SC" charset="-122"/>
                <a:cs typeface="Yuanti SC" charset="-122"/>
              </a:rPr>
              <a:t>多层次结构</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charset="0"/>
              <a:buChar char="p"/>
            </a:pPr>
            <a:r>
              <a:rPr lang="zh-CN" altLang="en-US" dirty="0">
                <a:latin typeface="Yuanti SC" charset="-122"/>
                <a:ea typeface="Yuanti SC" charset="-122"/>
                <a:cs typeface="Yuanti SC" charset="-122"/>
              </a:rPr>
              <a:t>分布式架构</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charset="0"/>
              <a:buChar char="p"/>
            </a:pPr>
            <a:r>
              <a:rPr lang="zh-CN" altLang="en-US" dirty="0">
                <a:latin typeface="Yuanti SC" charset="-122"/>
                <a:ea typeface="Yuanti SC" charset="-122"/>
                <a:cs typeface="Yuanti SC" charset="-122"/>
              </a:rPr>
              <a:t>通讯问题</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charset="0"/>
              <a:buChar char="p"/>
            </a:pPr>
            <a:r>
              <a:rPr lang="zh-CN" altLang="en-US" dirty="0">
                <a:latin typeface="Yuanti SC" charset="-122"/>
                <a:ea typeface="Yuanti SC" charset="-122"/>
                <a:cs typeface="Yuanti SC" charset="-122"/>
              </a:rPr>
              <a:t>接口定义</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charset="0"/>
              <a:buChar char="p"/>
            </a:pPr>
            <a:r>
              <a:rPr lang="zh-CN" altLang="en-US" dirty="0">
                <a:latin typeface="Yuanti SC" charset="-122"/>
                <a:ea typeface="Yuanti SC" charset="-122"/>
                <a:cs typeface="Yuanti SC" charset="-122"/>
              </a:rPr>
              <a:t>对象库</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charset="0"/>
              <a:buChar char="p"/>
            </a:pPr>
            <a:r>
              <a:rPr lang="zh-CN" altLang="en-US" dirty="0">
                <a:latin typeface="Yuanti SC" charset="-122"/>
                <a:ea typeface="Yuanti SC" charset="-122"/>
                <a:cs typeface="Yuanti SC" charset="-122"/>
              </a:rPr>
              <a:t>关键字库</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charset="0"/>
              <a:buChar char="p"/>
            </a:pPr>
            <a:r>
              <a:rPr lang="zh-CN" altLang="en-US" dirty="0">
                <a:latin typeface="Yuanti SC" charset="-122"/>
                <a:ea typeface="Yuanti SC" charset="-122"/>
                <a:cs typeface="Yuanti SC" charset="-122"/>
              </a:rPr>
              <a:t>数据共享</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charset="0"/>
              <a:buChar char="p"/>
            </a:pPr>
            <a:r>
              <a:rPr lang="zh-CN" altLang="en-US" dirty="0">
                <a:latin typeface="Yuanti SC" charset="-122"/>
                <a:ea typeface="Yuanti SC" charset="-122"/>
                <a:cs typeface="Yuanti SC" charset="-122"/>
              </a:rPr>
              <a:t>集成环境</a:t>
            </a:r>
            <a:endParaRPr lang="en-US" altLang="zh-CN" dirty="0">
              <a:latin typeface="Yuanti SC" charset="-122"/>
              <a:ea typeface="Yuanti SC" charset="-122"/>
              <a:cs typeface="Yuanti SC" charset="-122"/>
            </a:endParaRPr>
          </a:p>
          <a:p>
            <a:pPr marL="462915" indent="-462915">
              <a:lnSpc>
                <a:spcPct val="110000"/>
              </a:lnSpc>
              <a:spcBef>
                <a:spcPts val="540"/>
              </a:spcBef>
              <a:buClr>
                <a:srgbClr val="00B0F0"/>
              </a:buClr>
              <a:buSzPct val="80000"/>
              <a:buFont typeface="Wingdings" charset="0"/>
              <a:buChar char="p"/>
            </a:pPr>
            <a:r>
              <a:rPr lang="en-US" altLang="zh-CN" dirty="0">
                <a:latin typeface="Yuanti SC" charset="-122"/>
                <a:ea typeface="Yuanti SC" charset="-122"/>
                <a:cs typeface="Yuanti SC" charset="-122"/>
              </a:rPr>
              <a:t>… …</a:t>
            </a:r>
          </a:p>
        </p:txBody>
      </p:sp>
      <p:pic>
        <p:nvPicPr>
          <p:cNvPr id="53252" name="Picture 4" descr="http://www.offshoretestingservices.com/images/test-automation.gif"/>
          <p:cNvPicPr>
            <a:picLocks noChangeAspect="1" noChangeArrowheads="1"/>
          </p:cNvPicPr>
          <p:nvPr/>
        </p:nvPicPr>
        <p:blipFill>
          <a:blip r:embed="rId2" cstate="print"/>
          <a:srcRect/>
          <a:stretch>
            <a:fillRect/>
          </a:stretch>
        </p:blipFill>
        <p:spPr bwMode="auto">
          <a:xfrm>
            <a:off x="3574842" y="1157838"/>
            <a:ext cx="5378998" cy="3175553"/>
          </a:xfrm>
          <a:prstGeom prst="rect">
            <a:avLst/>
          </a:prstGeom>
          <a:solidFill>
            <a:schemeClr val="accent2">
              <a:lumMod val="40000"/>
              <a:lumOff val="60000"/>
            </a:schemeClr>
          </a:solidFill>
        </p:spPr>
      </p:pic>
    </p:spTree>
    <p:extLst>
      <p:ext uri="{BB962C8B-B14F-4D97-AF65-F5344CB8AC3E}">
        <p14:creationId xmlns:p14="http://schemas.microsoft.com/office/powerpoint/2010/main" val="2415649502"/>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a:xfrm>
            <a:off x="539551" y="356678"/>
            <a:ext cx="6739949" cy="421482"/>
          </a:xfrm>
        </p:spPr>
        <p:txBody>
          <a:bodyPr>
            <a:normAutofit fontScale="90000"/>
          </a:bodyPr>
          <a:lstStyle/>
          <a:p>
            <a:pPr>
              <a:tabLst>
                <a:tab pos="205740" algn="l"/>
              </a:tabLst>
              <a:defRPr/>
            </a:pPr>
            <a:r>
              <a:rPr lang="en-US" altLang="zh-CN" dirty="0"/>
              <a:t>TA</a:t>
            </a:r>
            <a:r>
              <a:rPr lang="zh-CN" altLang="en-US" dirty="0"/>
              <a:t>框架支持测试设计</a:t>
            </a:r>
            <a:r>
              <a:rPr lang="en-US" altLang="zh-CN" dirty="0"/>
              <a:t>/</a:t>
            </a:r>
            <a:r>
              <a:rPr lang="zh-CN" altLang="en-US" dirty="0"/>
              <a:t>管理</a:t>
            </a:r>
            <a:r>
              <a:rPr lang="en-US" altLang="zh-CN" dirty="0"/>
              <a:t>/</a:t>
            </a:r>
            <a:r>
              <a:rPr lang="zh-CN" altLang="en-US" dirty="0"/>
              <a:t>执行</a:t>
            </a:r>
            <a:endParaRPr lang="en-US" altLang="zh-CN" dirty="0"/>
          </a:p>
        </p:txBody>
      </p:sp>
      <p:pic>
        <p:nvPicPr>
          <p:cNvPr id="3" name="图片 2"/>
          <p:cNvPicPr>
            <a:picLocks noChangeAspect="1"/>
          </p:cNvPicPr>
          <p:nvPr/>
        </p:nvPicPr>
        <p:blipFill>
          <a:blip r:embed="rId3"/>
          <a:stretch>
            <a:fillRect/>
          </a:stretch>
        </p:blipFill>
        <p:spPr>
          <a:xfrm>
            <a:off x="1510417" y="903895"/>
            <a:ext cx="6319690" cy="4147661"/>
          </a:xfrm>
          <a:prstGeom prst="rect">
            <a:avLst/>
          </a:prstGeom>
        </p:spPr>
      </p:pic>
    </p:spTree>
    <p:extLst>
      <p:ext uri="{BB962C8B-B14F-4D97-AF65-F5344CB8AC3E}">
        <p14:creationId xmlns:p14="http://schemas.microsoft.com/office/powerpoint/2010/main" val="3871732695"/>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867" y="294734"/>
            <a:ext cx="6312142" cy="538706"/>
          </a:xfrm>
        </p:spPr>
        <p:txBody>
          <a:bodyPr>
            <a:normAutofit/>
          </a:bodyPr>
          <a:lstStyle/>
          <a:p>
            <a:r>
              <a:rPr lang="zh-CN" altLang="en-US" dirty="0"/>
              <a:t>统一规划</a:t>
            </a:r>
            <a:r>
              <a:rPr lang="en-US" altLang="zh-CN" dirty="0"/>
              <a:t>:</a:t>
            </a:r>
            <a:r>
              <a:rPr lang="zh-CN" altLang="en-US" dirty="0"/>
              <a:t>不同的测试类型和对象</a:t>
            </a:r>
            <a:endParaRPr lang="en-US" altLang="en-US" dirty="0"/>
          </a:p>
        </p:txBody>
      </p:sp>
      <p:grpSp>
        <p:nvGrpSpPr>
          <p:cNvPr id="3" name="组 2"/>
          <p:cNvGrpSpPr/>
          <p:nvPr/>
        </p:nvGrpSpPr>
        <p:grpSpPr>
          <a:xfrm>
            <a:off x="748376" y="946263"/>
            <a:ext cx="3854994" cy="4158853"/>
            <a:chOff x="1235869" y="697178"/>
            <a:chExt cx="3756819" cy="4620948"/>
          </a:xfrm>
        </p:grpSpPr>
        <p:grpSp>
          <p:nvGrpSpPr>
            <p:cNvPr id="6" name="Group 36"/>
            <p:cNvGrpSpPr>
              <a:grpSpLocks/>
            </p:cNvGrpSpPr>
            <p:nvPr/>
          </p:nvGrpSpPr>
          <p:grpSpPr bwMode="auto">
            <a:xfrm>
              <a:off x="1250157" y="697178"/>
              <a:ext cx="3622146" cy="4573479"/>
              <a:chOff x="305222" y="914401"/>
              <a:chExt cx="4347718" cy="5254497"/>
            </a:xfrm>
          </p:grpSpPr>
          <p:sp>
            <p:nvSpPr>
              <p:cNvPr id="9" name="Rectangle 8"/>
              <p:cNvSpPr/>
              <p:nvPr/>
            </p:nvSpPr>
            <p:spPr bwMode="auto">
              <a:xfrm>
                <a:off x="2476699" y="3587736"/>
                <a:ext cx="2150622" cy="2032116"/>
              </a:xfrm>
              <a:prstGeom prst="rect">
                <a:avLst/>
              </a:prstGeom>
              <a:gradFill rotWithShape="1">
                <a:gsLst>
                  <a:gs pos="0">
                    <a:srgbClr val="009BCC">
                      <a:tint val="50000"/>
                      <a:satMod val="300000"/>
                    </a:srgbClr>
                  </a:gs>
                  <a:gs pos="35000">
                    <a:srgbClr val="009BCC">
                      <a:tint val="37000"/>
                      <a:satMod val="300000"/>
                    </a:srgbClr>
                  </a:gs>
                  <a:gs pos="100000">
                    <a:srgbClr val="009BCC">
                      <a:tint val="15000"/>
                      <a:satMod val="350000"/>
                    </a:srgbClr>
                  </a:gs>
                </a:gsLst>
                <a:lin ang="16200000" scaled="1"/>
              </a:gradFill>
              <a:ln w="9525" cap="flat" cmpd="sng" algn="ctr">
                <a:solidFill>
                  <a:srgbClr val="009BC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sz="2400" b="1">
                    <a:solidFill>
                      <a:schemeClr val="tx1"/>
                    </a:solidFill>
                    <a:latin typeface="Arial" charset="0"/>
                    <a:cs typeface="Arial" charset="0"/>
                  </a:defRPr>
                </a:lvl1pPr>
                <a:lvl2pPr marL="742950" indent="-285750" eaLnBrk="0" hangingPunct="0">
                  <a:defRPr sz="2400" b="1">
                    <a:solidFill>
                      <a:schemeClr val="tx1"/>
                    </a:solidFill>
                    <a:latin typeface="Arial" charset="0"/>
                    <a:cs typeface="Arial" charset="0"/>
                  </a:defRPr>
                </a:lvl2pPr>
                <a:lvl3pPr marL="1143000" indent="-228600" eaLnBrk="0" hangingPunct="0">
                  <a:defRPr sz="2400" b="1">
                    <a:solidFill>
                      <a:schemeClr val="tx1"/>
                    </a:solidFill>
                    <a:latin typeface="Arial" charset="0"/>
                    <a:cs typeface="Arial" charset="0"/>
                  </a:defRPr>
                </a:lvl3pPr>
                <a:lvl4pPr marL="1600200" indent="-228600" eaLnBrk="0" hangingPunct="0">
                  <a:defRPr sz="2400" b="1">
                    <a:solidFill>
                      <a:schemeClr val="tx1"/>
                    </a:solidFill>
                    <a:latin typeface="Arial" charset="0"/>
                    <a:cs typeface="Arial" charset="0"/>
                  </a:defRPr>
                </a:lvl4pPr>
                <a:lvl5pPr marL="2057400" indent="-228600" eaLnBrk="0" hangingPunct="0">
                  <a:defRPr sz="2400" b="1">
                    <a:solidFill>
                      <a:schemeClr val="tx1"/>
                    </a:solidFill>
                    <a:latin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cs typeface="Arial" charset="0"/>
                  </a:defRPr>
                </a:lvl9pPr>
              </a:lstStyle>
              <a:p>
                <a:pPr algn="ctr" defTabSz="685773">
                  <a:lnSpc>
                    <a:spcPct val="85000"/>
                  </a:lnSpc>
                  <a:defRPr/>
                </a:pPr>
                <a:endParaRPr lang="zh-CN" altLang="zh-CN" sz="1350" b="0" kern="0">
                  <a:solidFill>
                    <a:srgbClr val="000000"/>
                  </a:solidFill>
                  <a:ea typeface="宋体" charset="-122"/>
                </a:endParaRPr>
              </a:p>
            </p:txBody>
          </p:sp>
          <p:sp>
            <p:nvSpPr>
              <p:cNvPr id="10" name="Rounded Rectangle 9"/>
              <p:cNvSpPr/>
              <p:nvPr/>
            </p:nvSpPr>
            <p:spPr bwMode="auto">
              <a:xfrm>
                <a:off x="305222" y="914401"/>
                <a:ext cx="4342954" cy="826829"/>
              </a:xfrm>
              <a:prstGeom prst="roundRect">
                <a:avLst/>
              </a:prstGeom>
              <a:gradFill rotWithShape="1">
                <a:gsLst>
                  <a:gs pos="0">
                    <a:srgbClr val="009BCC">
                      <a:tint val="50000"/>
                      <a:satMod val="300000"/>
                    </a:srgbClr>
                  </a:gs>
                  <a:gs pos="35000">
                    <a:srgbClr val="009BCC">
                      <a:tint val="37000"/>
                      <a:satMod val="300000"/>
                    </a:srgbClr>
                  </a:gs>
                  <a:gs pos="100000">
                    <a:srgbClr val="009BCC">
                      <a:tint val="15000"/>
                      <a:satMod val="350000"/>
                    </a:srgbClr>
                  </a:gs>
                </a:gsLst>
                <a:lin ang="16200000" scaled="1"/>
              </a:gradFill>
              <a:ln w="9525" cap="flat" cmpd="sng" algn="ctr">
                <a:solidFill>
                  <a:srgbClr val="009BC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b"/>
              <a:lstStyle/>
              <a:p>
                <a:pPr algn="ctr" defTabSz="685773" eaLnBrk="0" hangingPunct="0">
                  <a:lnSpc>
                    <a:spcPct val="85000"/>
                  </a:lnSpc>
                  <a:defRPr/>
                </a:pPr>
                <a:endParaRPr lang="en-US" altLang="zh-CN" sz="1125" kern="0" dirty="0">
                  <a:solidFill>
                    <a:srgbClr val="000000"/>
                  </a:solidFill>
                  <a:latin typeface="Calibri" pitchFamily="34" charset="0"/>
                  <a:ea typeface="宋体" charset="-122"/>
                  <a:cs typeface="Arial" charset="0"/>
                </a:endParaRPr>
              </a:p>
            </p:txBody>
          </p:sp>
          <p:sp>
            <p:nvSpPr>
              <p:cNvPr id="11" name="Up-Down Arrow 10"/>
              <p:cNvSpPr/>
              <p:nvPr/>
            </p:nvSpPr>
            <p:spPr bwMode="auto">
              <a:xfrm>
                <a:off x="2362200" y="1741705"/>
                <a:ext cx="273880" cy="388642"/>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charset="0"/>
                    <a:cs typeface="Arial" charset="0"/>
                  </a:defRPr>
                </a:lvl1pPr>
                <a:lvl2pPr marL="742950" indent="-285750" eaLnBrk="0" hangingPunct="0">
                  <a:defRPr sz="2400" b="1">
                    <a:solidFill>
                      <a:schemeClr val="tx1"/>
                    </a:solidFill>
                    <a:latin typeface="Arial" charset="0"/>
                    <a:cs typeface="Arial" charset="0"/>
                  </a:defRPr>
                </a:lvl2pPr>
                <a:lvl3pPr marL="1143000" indent="-228600" eaLnBrk="0" hangingPunct="0">
                  <a:defRPr sz="2400" b="1">
                    <a:solidFill>
                      <a:schemeClr val="tx1"/>
                    </a:solidFill>
                    <a:latin typeface="Arial" charset="0"/>
                    <a:cs typeface="Arial" charset="0"/>
                  </a:defRPr>
                </a:lvl3pPr>
                <a:lvl4pPr marL="1600200" indent="-228600" eaLnBrk="0" hangingPunct="0">
                  <a:defRPr sz="2400" b="1">
                    <a:solidFill>
                      <a:schemeClr val="tx1"/>
                    </a:solidFill>
                    <a:latin typeface="Arial" charset="0"/>
                    <a:cs typeface="Arial" charset="0"/>
                  </a:defRPr>
                </a:lvl4pPr>
                <a:lvl5pPr marL="2057400" indent="-228600" eaLnBrk="0" hangingPunct="0">
                  <a:defRPr sz="2400" b="1">
                    <a:solidFill>
                      <a:schemeClr val="tx1"/>
                    </a:solidFill>
                    <a:latin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cs typeface="Arial" charset="0"/>
                  </a:defRPr>
                </a:lvl9pPr>
              </a:lstStyle>
              <a:p>
                <a:pPr algn="ctr" defTabSz="685773">
                  <a:lnSpc>
                    <a:spcPct val="85000"/>
                  </a:lnSpc>
                  <a:defRPr/>
                </a:pPr>
                <a:endParaRPr lang="zh-CN" altLang="zh-CN" sz="1350" b="0" kern="0">
                  <a:solidFill>
                    <a:srgbClr val="000000"/>
                  </a:solidFill>
                  <a:ea typeface="宋体" charset="-122"/>
                </a:endParaRPr>
              </a:p>
            </p:txBody>
          </p:sp>
          <p:sp>
            <p:nvSpPr>
              <p:cNvPr id="12" name="Rounded Rectangle 11"/>
              <p:cNvSpPr/>
              <p:nvPr/>
            </p:nvSpPr>
            <p:spPr bwMode="auto">
              <a:xfrm>
                <a:off x="305222" y="2130326"/>
                <a:ext cx="4342954" cy="305501"/>
              </a:xfrm>
              <a:prstGeom prst="roundRect">
                <a:avLst/>
              </a:prstGeom>
              <a:gradFill rotWithShape="1">
                <a:gsLst>
                  <a:gs pos="0">
                    <a:srgbClr val="8B6B4B">
                      <a:tint val="50000"/>
                      <a:satMod val="300000"/>
                    </a:srgbClr>
                  </a:gs>
                  <a:gs pos="35000">
                    <a:srgbClr val="8B6B4B">
                      <a:tint val="37000"/>
                      <a:satMod val="300000"/>
                    </a:srgbClr>
                  </a:gs>
                  <a:gs pos="100000">
                    <a:srgbClr val="8B6B4B">
                      <a:tint val="15000"/>
                      <a:satMod val="350000"/>
                    </a:srgbClr>
                  </a:gs>
                </a:gsLst>
                <a:lin ang="16200000" scaled="1"/>
              </a:gradFill>
              <a:ln w="9525" cap="flat" cmpd="sng" algn="ctr">
                <a:solidFill>
                  <a:srgbClr val="8B6B4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defTabSz="685773" eaLnBrk="0" hangingPunct="0">
                  <a:lnSpc>
                    <a:spcPct val="85000"/>
                  </a:lnSpc>
                  <a:defRPr/>
                </a:pPr>
                <a:r>
                  <a:rPr lang="en-US" sz="1125" kern="0" dirty="0">
                    <a:solidFill>
                      <a:srgbClr val="000000"/>
                    </a:solidFill>
                    <a:latin typeface="Calibri" pitchFamily="34" charset="0"/>
                    <a:cs typeface="Arial" charset="0"/>
                  </a:rPr>
                  <a:t>Driven Script-Execution Module</a:t>
                </a:r>
              </a:p>
            </p:txBody>
          </p:sp>
          <p:sp>
            <p:nvSpPr>
              <p:cNvPr id="13" name="Up-Down Arrow 12"/>
              <p:cNvSpPr/>
              <p:nvPr/>
            </p:nvSpPr>
            <p:spPr bwMode="auto">
              <a:xfrm>
                <a:off x="762000" y="2418379"/>
                <a:ext cx="253921" cy="360040"/>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charset="0"/>
                    <a:cs typeface="Arial" charset="0"/>
                  </a:defRPr>
                </a:lvl1pPr>
                <a:lvl2pPr marL="742950" indent="-285750" eaLnBrk="0" hangingPunct="0">
                  <a:defRPr sz="2400" b="1">
                    <a:solidFill>
                      <a:schemeClr val="tx1"/>
                    </a:solidFill>
                    <a:latin typeface="Arial" charset="0"/>
                    <a:cs typeface="Arial" charset="0"/>
                  </a:defRPr>
                </a:lvl2pPr>
                <a:lvl3pPr marL="1143000" indent="-228600" eaLnBrk="0" hangingPunct="0">
                  <a:defRPr sz="2400" b="1">
                    <a:solidFill>
                      <a:schemeClr val="tx1"/>
                    </a:solidFill>
                    <a:latin typeface="Arial" charset="0"/>
                    <a:cs typeface="Arial" charset="0"/>
                  </a:defRPr>
                </a:lvl3pPr>
                <a:lvl4pPr marL="1600200" indent="-228600" eaLnBrk="0" hangingPunct="0">
                  <a:defRPr sz="2400" b="1">
                    <a:solidFill>
                      <a:schemeClr val="tx1"/>
                    </a:solidFill>
                    <a:latin typeface="Arial" charset="0"/>
                    <a:cs typeface="Arial" charset="0"/>
                  </a:defRPr>
                </a:lvl4pPr>
                <a:lvl5pPr marL="2057400" indent="-228600" eaLnBrk="0" hangingPunct="0">
                  <a:defRPr sz="2400" b="1">
                    <a:solidFill>
                      <a:schemeClr val="tx1"/>
                    </a:solidFill>
                    <a:latin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cs typeface="Arial" charset="0"/>
                  </a:defRPr>
                </a:lvl9pPr>
              </a:lstStyle>
              <a:p>
                <a:pPr algn="ctr" defTabSz="685773">
                  <a:lnSpc>
                    <a:spcPct val="85000"/>
                  </a:lnSpc>
                  <a:defRPr/>
                </a:pPr>
                <a:endParaRPr lang="zh-CN" altLang="zh-CN" sz="1350" b="0" kern="0">
                  <a:solidFill>
                    <a:srgbClr val="000000"/>
                  </a:solidFill>
                  <a:ea typeface="宋体" charset="-122"/>
                </a:endParaRPr>
              </a:p>
            </p:txBody>
          </p:sp>
          <p:sp>
            <p:nvSpPr>
              <p:cNvPr id="14" name="Up-Down Arrow 13"/>
              <p:cNvSpPr/>
              <p:nvPr/>
            </p:nvSpPr>
            <p:spPr bwMode="auto">
              <a:xfrm>
                <a:off x="4038601" y="2418379"/>
                <a:ext cx="253921" cy="360040"/>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charset="0"/>
                    <a:cs typeface="Arial" charset="0"/>
                  </a:defRPr>
                </a:lvl1pPr>
                <a:lvl2pPr marL="742950" indent="-285750" eaLnBrk="0" hangingPunct="0">
                  <a:defRPr sz="2400" b="1">
                    <a:solidFill>
                      <a:schemeClr val="tx1"/>
                    </a:solidFill>
                    <a:latin typeface="Arial" charset="0"/>
                    <a:cs typeface="Arial" charset="0"/>
                  </a:defRPr>
                </a:lvl2pPr>
                <a:lvl3pPr marL="1143000" indent="-228600" eaLnBrk="0" hangingPunct="0">
                  <a:defRPr sz="2400" b="1">
                    <a:solidFill>
                      <a:schemeClr val="tx1"/>
                    </a:solidFill>
                    <a:latin typeface="Arial" charset="0"/>
                    <a:cs typeface="Arial" charset="0"/>
                  </a:defRPr>
                </a:lvl3pPr>
                <a:lvl4pPr marL="1600200" indent="-228600" eaLnBrk="0" hangingPunct="0">
                  <a:defRPr sz="2400" b="1">
                    <a:solidFill>
                      <a:schemeClr val="tx1"/>
                    </a:solidFill>
                    <a:latin typeface="Arial" charset="0"/>
                    <a:cs typeface="Arial" charset="0"/>
                  </a:defRPr>
                </a:lvl4pPr>
                <a:lvl5pPr marL="2057400" indent="-228600" eaLnBrk="0" hangingPunct="0">
                  <a:defRPr sz="2400" b="1">
                    <a:solidFill>
                      <a:schemeClr val="tx1"/>
                    </a:solidFill>
                    <a:latin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cs typeface="Arial" charset="0"/>
                  </a:defRPr>
                </a:lvl9pPr>
              </a:lstStyle>
              <a:p>
                <a:pPr algn="ctr" defTabSz="685773">
                  <a:lnSpc>
                    <a:spcPct val="85000"/>
                  </a:lnSpc>
                  <a:defRPr/>
                </a:pPr>
                <a:endParaRPr lang="zh-CN" altLang="zh-CN" sz="1350" b="0" kern="0">
                  <a:solidFill>
                    <a:srgbClr val="000000"/>
                  </a:solidFill>
                  <a:ea typeface="宋体" charset="-122"/>
                </a:endParaRPr>
              </a:p>
            </p:txBody>
          </p:sp>
          <p:sp>
            <p:nvSpPr>
              <p:cNvPr id="15" name="Rounded Rectangle 14"/>
              <p:cNvSpPr/>
              <p:nvPr/>
            </p:nvSpPr>
            <p:spPr bwMode="auto">
              <a:xfrm>
                <a:off x="2503904" y="2800939"/>
                <a:ext cx="2149036" cy="457491"/>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defTabSz="685773" eaLnBrk="0" hangingPunct="0">
                  <a:lnSpc>
                    <a:spcPct val="85000"/>
                  </a:lnSpc>
                  <a:defRPr/>
                </a:pPr>
                <a:r>
                  <a:rPr lang="en-US" sz="1125" kern="0" dirty="0">
                    <a:solidFill>
                      <a:srgbClr val="000000"/>
                    </a:solidFill>
                    <a:latin typeface="Calibri" pitchFamily="34" charset="0"/>
                    <a:cs typeface="Arial" charset="0"/>
                  </a:rPr>
                  <a:t>Functional Libraries</a:t>
                </a:r>
              </a:p>
            </p:txBody>
          </p:sp>
          <p:graphicFrame>
            <p:nvGraphicFramePr>
              <p:cNvPr id="16" name="Diagram 15"/>
              <p:cNvGraphicFramePr/>
              <p:nvPr/>
            </p:nvGraphicFramePr>
            <p:xfrm>
              <a:off x="2590993" y="3661058"/>
              <a:ext cx="1982802" cy="195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7"/>
              <p:cNvSpPr/>
              <p:nvPr/>
            </p:nvSpPr>
            <p:spPr bwMode="auto">
              <a:xfrm>
                <a:off x="305222" y="5691468"/>
                <a:ext cx="4342954" cy="477430"/>
              </a:xfrm>
              <a:prstGeom prst="rect">
                <a:avLst/>
              </a:prstGeom>
              <a:gradFill rotWithShape="1">
                <a:gsLst>
                  <a:gs pos="0">
                    <a:srgbClr val="009BCC">
                      <a:shade val="51000"/>
                      <a:satMod val="130000"/>
                    </a:srgbClr>
                  </a:gs>
                  <a:gs pos="80000">
                    <a:srgbClr val="009BCC">
                      <a:shade val="93000"/>
                      <a:satMod val="130000"/>
                    </a:srgbClr>
                  </a:gs>
                  <a:gs pos="100000">
                    <a:srgbClr val="009BCC">
                      <a:shade val="94000"/>
                      <a:satMod val="135000"/>
                    </a:srgbClr>
                  </a:gs>
                </a:gsLst>
                <a:lin ang="16200000" scaled="0"/>
              </a:gradFill>
              <a:ln w="9525" cap="flat" cmpd="sng" algn="ctr">
                <a:solidFill>
                  <a:srgbClr val="009BCC">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FFFFFF"/>
                    </a:solidFill>
                    <a:latin typeface="Calibri" pitchFamily="34" charset="0"/>
                    <a:cs typeface="Arial" charset="0"/>
                  </a:rPr>
                  <a:t>Composited Tested System</a:t>
                </a:r>
              </a:p>
            </p:txBody>
          </p:sp>
          <p:sp>
            <p:nvSpPr>
              <p:cNvPr id="19" name="Up-Down Arrow 18"/>
              <p:cNvSpPr/>
              <p:nvPr/>
            </p:nvSpPr>
            <p:spPr bwMode="auto">
              <a:xfrm>
                <a:off x="761999" y="3258429"/>
                <a:ext cx="253922" cy="314589"/>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charset="0"/>
                    <a:cs typeface="Arial" charset="0"/>
                  </a:defRPr>
                </a:lvl1pPr>
                <a:lvl2pPr marL="742950" indent="-285750" eaLnBrk="0" hangingPunct="0">
                  <a:defRPr sz="2400" b="1">
                    <a:solidFill>
                      <a:schemeClr val="tx1"/>
                    </a:solidFill>
                    <a:latin typeface="Arial" charset="0"/>
                    <a:cs typeface="Arial" charset="0"/>
                  </a:defRPr>
                </a:lvl2pPr>
                <a:lvl3pPr marL="1143000" indent="-228600" eaLnBrk="0" hangingPunct="0">
                  <a:defRPr sz="2400" b="1">
                    <a:solidFill>
                      <a:schemeClr val="tx1"/>
                    </a:solidFill>
                    <a:latin typeface="Arial" charset="0"/>
                    <a:cs typeface="Arial" charset="0"/>
                  </a:defRPr>
                </a:lvl3pPr>
                <a:lvl4pPr marL="1600200" indent="-228600" eaLnBrk="0" hangingPunct="0">
                  <a:defRPr sz="2400" b="1">
                    <a:solidFill>
                      <a:schemeClr val="tx1"/>
                    </a:solidFill>
                    <a:latin typeface="Arial" charset="0"/>
                    <a:cs typeface="Arial" charset="0"/>
                  </a:defRPr>
                </a:lvl4pPr>
                <a:lvl5pPr marL="2057400" indent="-228600" eaLnBrk="0" hangingPunct="0">
                  <a:defRPr sz="2400" b="1">
                    <a:solidFill>
                      <a:schemeClr val="tx1"/>
                    </a:solidFill>
                    <a:latin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cs typeface="Arial" charset="0"/>
                  </a:defRPr>
                </a:lvl9pPr>
              </a:lstStyle>
              <a:p>
                <a:pPr algn="ctr" defTabSz="685773">
                  <a:lnSpc>
                    <a:spcPct val="85000"/>
                  </a:lnSpc>
                  <a:defRPr/>
                </a:pPr>
                <a:endParaRPr lang="zh-CN" altLang="zh-CN" sz="1350" b="0" kern="0">
                  <a:solidFill>
                    <a:srgbClr val="000000"/>
                  </a:solidFill>
                  <a:ea typeface="宋体" charset="-122"/>
                </a:endParaRPr>
              </a:p>
            </p:txBody>
          </p:sp>
          <p:sp>
            <p:nvSpPr>
              <p:cNvPr id="20" name="Up-Down Arrow 19"/>
              <p:cNvSpPr/>
              <p:nvPr/>
            </p:nvSpPr>
            <p:spPr bwMode="auto">
              <a:xfrm>
                <a:off x="4038600" y="3258430"/>
                <a:ext cx="253922" cy="314590"/>
              </a:xfrm>
              <a:prstGeom prst="up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lvl1pPr eaLnBrk="0" hangingPunct="0">
                  <a:defRPr sz="2400" b="1">
                    <a:solidFill>
                      <a:schemeClr val="tx1"/>
                    </a:solidFill>
                    <a:latin typeface="Arial" charset="0"/>
                    <a:cs typeface="Arial" charset="0"/>
                  </a:defRPr>
                </a:lvl1pPr>
                <a:lvl2pPr marL="742950" indent="-285750" eaLnBrk="0" hangingPunct="0">
                  <a:defRPr sz="2400" b="1">
                    <a:solidFill>
                      <a:schemeClr val="tx1"/>
                    </a:solidFill>
                    <a:latin typeface="Arial" charset="0"/>
                    <a:cs typeface="Arial" charset="0"/>
                  </a:defRPr>
                </a:lvl2pPr>
                <a:lvl3pPr marL="1143000" indent="-228600" eaLnBrk="0" hangingPunct="0">
                  <a:defRPr sz="2400" b="1">
                    <a:solidFill>
                      <a:schemeClr val="tx1"/>
                    </a:solidFill>
                    <a:latin typeface="Arial" charset="0"/>
                    <a:cs typeface="Arial" charset="0"/>
                  </a:defRPr>
                </a:lvl3pPr>
                <a:lvl4pPr marL="1600200" indent="-228600" eaLnBrk="0" hangingPunct="0">
                  <a:defRPr sz="2400" b="1">
                    <a:solidFill>
                      <a:schemeClr val="tx1"/>
                    </a:solidFill>
                    <a:latin typeface="Arial" charset="0"/>
                    <a:cs typeface="Arial" charset="0"/>
                  </a:defRPr>
                </a:lvl4pPr>
                <a:lvl5pPr marL="2057400" indent="-228600" eaLnBrk="0" hangingPunct="0">
                  <a:defRPr sz="2400" b="1">
                    <a:solidFill>
                      <a:schemeClr val="tx1"/>
                    </a:solidFill>
                    <a:latin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cs typeface="Arial" charset="0"/>
                  </a:defRPr>
                </a:lvl9pPr>
              </a:lstStyle>
              <a:p>
                <a:pPr algn="ctr" defTabSz="685773">
                  <a:lnSpc>
                    <a:spcPct val="85000"/>
                  </a:lnSpc>
                  <a:defRPr/>
                </a:pPr>
                <a:endParaRPr lang="zh-CN" altLang="zh-CN" sz="1350" b="0" kern="0">
                  <a:solidFill>
                    <a:srgbClr val="000000"/>
                  </a:solidFill>
                  <a:ea typeface="宋体" charset="-122"/>
                </a:endParaRPr>
              </a:p>
            </p:txBody>
          </p:sp>
          <p:sp>
            <p:nvSpPr>
              <p:cNvPr id="21" name="Rounded Rectangle 20"/>
              <p:cNvSpPr/>
              <p:nvPr/>
            </p:nvSpPr>
            <p:spPr bwMode="auto">
              <a:xfrm>
                <a:off x="306808" y="1441808"/>
                <a:ext cx="1532386" cy="299422"/>
              </a:xfrm>
              <a:prstGeom prst="roundRect">
                <a:avLst/>
              </a:prstGeom>
              <a:noFill/>
              <a:ln w="9525" cap="flat" cmpd="sng" algn="ctr">
                <a:noFill/>
                <a:prstDash val="solid"/>
                <a:round/>
                <a:headEnd type="none" w="med" len="med"/>
                <a:tailEnd type="none" w="med" len="med"/>
              </a:ln>
              <a:effectLst/>
            </p:spPr>
            <p:txBody>
              <a:bodyPr wrap="none" anchor="ctr"/>
              <a:lstStyle/>
              <a:p>
                <a:pPr algn="ctr" defTabSz="685773" eaLnBrk="0" hangingPunct="0">
                  <a:lnSpc>
                    <a:spcPct val="85000"/>
                  </a:lnSpc>
                  <a:defRPr/>
                </a:pPr>
                <a:r>
                  <a:rPr lang="en-US" sz="1050" b="1" kern="0" dirty="0">
                    <a:solidFill>
                      <a:srgbClr val="000000"/>
                    </a:solidFill>
                    <a:latin typeface="Calibri" pitchFamily="34" charset="0"/>
                    <a:cs typeface="Arial" charset="0"/>
                  </a:rPr>
                  <a:t>Classified Test Data</a:t>
                </a:r>
              </a:p>
            </p:txBody>
          </p:sp>
          <p:grpSp>
            <p:nvGrpSpPr>
              <p:cNvPr id="22" name="Group 15"/>
              <p:cNvGrpSpPr>
                <a:grpSpLocks/>
              </p:cNvGrpSpPr>
              <p:nvPr/>
            </p:nvGrpSpPr>
            <p:grpSpPr bwMode="auto">
              <a:xfrm>
                <a:off x="503711" y="1014715"/>
                <a:ext cx="4076185" cy="724995"/>
                <a:chOff x="-2087089" y="1007570"/>
                <a:chExt cx="4076185" cy="724995"/>
              </a:xfrm>
            </p:grpSpPr>
            <p:sp>
              <p:nvSpPr>
                <p:cNvPr id="23" name="Rounded Rectangle 81"/>
                <p:cNvSpPr>
                  <a:spLocks noChangeArrowheads="1"/>
                </p:cNvSpPr>
                <p:nvPr/>
              </p:nvSpPr>
              <p:spPr bwMode="auto">
                <a:xfrm>
                  <a:off x="-2087089" y="1007570"/>
                  <a:ext cx="619288" cy="451412"/>
                </a:xfrm>
                <a:prstGeom prst="roundRect">
                  <a:avLst>
                    <a:gd name="adj" fmla="val 16667"/>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Aft>
                      <a:spcPts val="600"/>
                    </a:spcAft>
                    <a:buClr>
                      <a:schemeClr val="accent2"/>
                    </a:buClr>
                    <a:buFont typeface="Wingdings" pitchFamily="2" charset="2"/>
                    <a:defRPr>
                      <a:solidFill>
                        <a:schemeClr val="tx1"/>
                      </a:solidFill>
                      <a:latin typeface="Arial" charset="0"/>
                    </a:defRPr>
                  </a:lvl1pPr>
                  <a:lvl2pPr marL="742950" indent="-285750" eaLnBrk="0" hangingPunct="0">
                    <a:spcAft>
                      <a:spcPts val="600"/>
                    </a:spcAft>
                    <a:buClr>
                      <a:schemeClr val="tx2"/>
                    </a:buClr>
                    <a:buFont typeface="Wingdings" pitchFamily="2" charset="2"/>
                    <a:buChar char="§"/>
                    <a:defRPr sz="1600">
                      <a:solidFill>
                        <a:schemeClr val="tx1"/>
                      </a:solidFill>
                      <a:latin typeface="Arial" charset="0"/>
                    </a:defRPr>
                  </a:lvl2pPr>
                  <a:lvl3pPr marL="1143000" indent="-228600" eaLnBrk="0" hangingPunct="0">
                    <a:spcAft>
                      <a:spcPts val="600"/>
                    </a:spcAft>
                    <a:buClr>
                      <a:schemeClr val="tx2"/>
                    </a:buClr>
                    <a:buChar char="•"/>
                    <a:defRPr sz="1400">
                      <a:solidFill>
                        <a:schemeClr val="tx1"/>
                      </a:solidFill>
                      <a:latin typeface="Arial" charset="0"/>
                    </a:defRPr>
                  </a:lvl3pPr>
                  <a:lvl4pPr marL="1600200" indent="-228600" eaLnBrk="0" hangingPunct="0">
                    <a:spcAft>
                      <a:spcPts val="600"/>
                    </a:spcAft>
                    <a:buClr>
                      <a:schemeClr val="tx2"/>
                    </a:buClr>
                    <a:buFont typeface="Symbol" pitchFamily="18" charset="2"/>
                    <a:buChar char="-"/>
                    <a:defRPr sz="1200">
                      <a:solidFill>
                        <a:schemeClr val="tx1"/>
                      </a:solidFill>
                      <a:latin typeface="Arial" charset="0"/>
                    </a:defRPr>
                  </a:lvl4pPr>
                  <a:lvl5pPr marL="2057400" indent="-228600" eaLnBrk="0" hangingPunct="0">
                    <a:spcAft>
                      <a:spcPts val="600"/>
                    </a:spcAft>
                    <a:buClr>
                      <a:schemeClr val="tx2"/>
                    </a:buClr>
                    <a:buFont typeface="Wingdings" pitchFamily="2" charset="2"/>
                    <a:buChar char="§"/>
                    <a:defRPr sz="1200">
                      <a:solidFill>
                        <a:schemeClr val="tx1"/>
                      </a:solidFill>
                      <a:latin typeface="Arial" charset="0"/>
                    </a:defRPr>
                  </a:lvl5pPr>
                  <a:lvl6pPr marL="2514600" indent="-228600" eaLnBrk="0" fontAlgn="base" hangingPunct="0">
                    <a:spcBef>
                      <a:spcPct val="0"/>
                    </a:spcBef>
                    <a:spcAft>
                      <a:spcPts val="600"/>
                    </a:spcAft>
                    <a:buClr>
                      <a:schemeClr val="tx2"/>
                    </a:buClr>
                    <a:buFont typeface="Wingdings" pitchFamily="2" charset="2"/>
                    <a:buChar char="§"/>
                    <a:defRPr sz="1200">
                      <a:solidFill>
                        <a:schemeClr val="tx1"/>
                      </a:solidFill>
                      <a:latin typeface="Arial" charset="0"/>
                    </a:defRPr>
                  </a:lvl6pPr>
                  <a:lvl7pPr marL="2971800" indent="-228600" eaLnBrk="0" fontAlgn="base" hangingPunct="0">
                    <a:spcBef>
                      <a:spcPct val="0"/>
                    </a:spcBef>
                    <a:spcAft>
                      <a:spcPts val="600"/>
                    </a:spcAft>
                    <a:buClr>
                      <a:schemeClr val="tx2"/>
                    </a:buClr>
                    <a:buFont typeface="Wingdings" pitchFamily="2" charset="2"/>
                    <a:buChar char="§"/>
                    <a:defRPr sz="1200">
                      <a:solidFill>
                        <a:schemeClr val="tx1"/>
                      </a:solidFill>
                      <a:latin typeface="Arial" charset="0"/>
                    </a:defRPr>
                  </a:lvl7pPr>
                  <a:lvl8pPr marL="3429000" indent="-228600" eaLnBrk="0" fontAlgn="base" hangingPunct="0">
                    <a:spcBef>
                      <a:spcPct val="0"/>
                    </a:spcBef>
                    <a:spcAft>
                      <a:spcPts val="600"/>
                    </a:spcAft>
                    <a:buClr>
                      <a:schemeClr val="tx2"/>
                    </a:buClr>
                    <a:buFont typeface="Wingdings" pitchFamily="2" charset="2"/>
                    <a:buChar char="§"/>
                    <a:defRPr sz="1200">
                      <a:solidFill>
                        <a:schemeClr val="tx1"/>
                      </a:solidFill>
                      <a:latin typeface="Arial" charset="0"/>
                    </a:defRPr>
                  </a:lvl8pPr>
                  <a:lvl9pPr marL="3886200" indent="-228600" eaLnBrk="0" fontAlgn="base" hangingPunct="0">
                    <a:spcBef>
                      <a:spcPct val="0"/>
                    </a:spcBef>
                    <a:spcAft>
                      <a:spcPts val="600"/>
                    </a:spcAft>
                    <a:buClr>
                      <a:schemeClr val="tx2"/>
                    </a:buClr>
                    <a:buFont typeface="Wingdings" pitchFamily="2" charset="2"/>
                    <a:buChar char="§"/>
                    <a:defRPr sz="1200">
                      <a:solidFill>
                        <a:schemeClr val="tx1"/>
                      </a:solidFill>
                      <a:latin typeface="Arial" charset="0"/>
                    </a:defRPr>
                  </a:lvl9pPr>
                </a:lstStyle>
                <a:p>
                  <a:pPr algn="ctr" defTabSz="685773">
                    <a:lnSpc>
                      <a:spcPct val="85000"/>
                    </a:lnSpc>
                    <a:spcAft>
                      <a:spcPct val="0"/>
                    </a:spcAft>
                    <a:buClrTx/>
                    <a:defRPr/>
                  </a:pPr>
                  <a:endParaRPr lang="zh-CN" altLang="zh-CN" sz="1350" kern="0">
                    <a:solidFill>
                      <a:srgbClr val="000000"/>
                    </a:solidFill>
                    <a:ea typeface="宋体" charset="-122"/>
                    <a:cs typeface="Arial" charset="0"/>
                  </a:endParaRPr>
                </a:p>
              </p:txBody>
            </p:sp>
            <p:sp>
              <p:nvSpPr>
                <p:cNvPr id="24" name="Rounded Rectangle 23"/>
                <p:cNvSpPr/>
                <p:nvPr/>
              </p:nvSpPr>
              <p:spPr bwMode="auto">
                <a:xfrm>
                  <a:off x="410928" y="1434663"/>
                  <a:ext cx="1578168" cy="297902"/>
                </a:xfrm>
                <a:prstGeom prst="roundRect">
                  <a:avLst/>
                </a:prstGeom>
                <a:noFill/>
                <a:ln w="9525" cap="flat" cmpd="sng" algn="ctr">
                  <a:noFill/>
                  <a:prstDash val="solid"/>
                  <a:round/>
                  <a:headEnd type="none" w="med" len="med"/>
                  <a:tailEnd type="none" w="med" len="med"/>
                </a:ln>
                <a:effectLst/>
              </p:spPr>
              <p:txBody>
                <a:bodyPr wrap="none" anchor="ctr"/>
                <a:lstStyle/>
                <a:p>
                  <a:pPr algn="ctr" defTabSz="685773" eaLnBrk="0" hangingPunct="0">
                    <a:lnSpc>
                      <a:spcPct val="85000"/>
                    </a:lnSpc>
                    <a:defRPr/>
                  </a:pPr>
                  <a:r>
                    <a:rPr lang="en-US" sz="1050" b="1" kern="0" dirty="0">
                      <a:solidFill>
                        <a:srgbClr val="000000"/>
                      </a:solidFill>
                      <a:latin typeface="Calibri" pitchFamily="34" charset="0"/>
                      <a:cs typeface="Arial" charset="0"/>
                    </a:rPr>
                    <a:t>Test Report Generator</a:t>
                  </a:r>
                </a:p>
              </p:txBody>
            </p:sp>
          </p:grpSp>
        </p:grpSp>
        <p:pic>
          <p:nvPicPr>
            <p:cNvPr id="26" name="Picture 54" descr="http://herschel.esac.esa.int/hcss-doc-6.0/load/hipeowner/images/hipe-welcome-data.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240" y="773907"/>
              <a:ext cx="428625" cy="4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30"/>
            <p:cNvSpPr>
              <a:spLocks noChangeArrowheads="1"/>
            </p:cNvSpPr>
            <p:nvPr/>
          </p:nvSpPr>
          <p:spPr bwMode="auto">
            <a:xfrm>
              <a:off x="4115594" y="784490"/>
              <a:ext cx="515938" cy="392906"/>
            </a:xfrm>
            <a:prstGeom prst="roundRect">
              <a:avLst>
                <a:gd name="adj" fmla="val 16667"/>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Aft>
                  <a:spcPts val="600"/>
                </a:spcAft>
                <a:buClr>
                  <a:schemeClr val="accent2"/>
                </a:buClr>
                <a:buFont typeface="Wingdings" pitchFamily="2" charset="2"/>
                <a:defRPr>
                  <a:solidFill>
                    <a:schemeClr val="tx1"/>
                  </a:solidFill>
                  <a:latin typeface="Arial" charset="0"/>
                </a:defRPr>
              </a:lvl1pPr>
              <a:lvl2pPr marL="742950" indent="-285750" eaLnBrk="0" hangingPunct="0">
                <a:spcAft>
                  <a:spcPts val="600"/>
                </a:spcAft>
                <a:buClr>
                  <a:schemeClr val="tx2"/>
                </a:buClr>
                <a:buFont typeface="Wingdings" pitchFamily="2" charset="2"/>
                <a:buChar char="§"/>
                <a:defRPr sz="1600">
                  <a:solidFill>
                    <a:schemeClr val="tx1"/>
                  </a:solidFill>
                  <a:latin typeface="Arial" charset="0"/>
                </a:defRPr>
              </a:lvl2pPr>
              <a:lvl3pPr marL="1143000" indent="-228600" eaLnBrk="0" hangingPunct="0">
                <a:spcAft>
                  <a:spcPts val="600"/>
                </a:spcAft>
                <a:buClr>
                  <a:schemeClr val="tx2"/>
                </a:buClr>
                <a:buChar char="•"/>
                <a:defRPr sz="1400">
                  <a:solidFill>
                    <a:schemeClr val="tx1"/>
                  </a:solidFill>
                  <a:latin typeface="Arial" charset="0"/>
                </a:defRPr>
              </a:lvl3pPr>
              <a:lvl4pPr marL="1600200" indent="-228600" eaLnBrk="0" hangingPunct="0">
                <a:spcAft>
                  <a:spcPts val="600"/>
                </a:spcAft>
                <a:buClr>
                  <a:schemeClr val="tx2"/>
                </a:buClr>
                <a:buFont typeface="Symbol" pitchFamily="18" charset="2"/>
                <a:buChar char="-"/>
                <a:defRPr sz="1200">
                  <a:solidFill>
                    <a:schemeClr val="tx1"/>
                  </a:solidFill>
                  <a:latin typeface="Arial" charset="0"/>
                </a:defRPr>
              </a:lvl4pPr>
              <a:lvl5pPr marL="2057400" indent="-228600" eaLnBrk="0" hangingPunct="0">
                <a:spcAft>
                  <a:spcPts val="600"/>
                </a:spcAft>
                <a:buClr>
                  <a:schemeClr val="tx2"/>
                </a:buClr>
                <a:buFont typeface="Wingdings" pitchFamily="2" charset="2"/>
                <a:buChar char="§"/>
                <a:defRPr sz="1200">
                  <a:solidFill>
                    <a:schemeClr val="tx1"/>
                  </a:solidFill>
                  <a:latin typeface="Arial" charset="0"/>
                </a:defRPr>
              </a:lvl5pPr>
              <a:lvl6pPr marL="2514600" indent="-228600" eaLnBrk="0" fontAlgn="base" hangingPunct="0">
                <a:spcBef>
                  <a:spcPct val="0"/>
                </a:spcBef>
                <a:spcAft>
                  <a:spcPts val="600"/>
                </a:spcAft>
                <a:buClr>
                  <a:schemeClr val="tx2"/>
                </a:buClr>
                <a:buFont typeface="Wingdings" pitchFamily="2" charset="2"/>
                <a:buChar char="§"/>
                <a:defRPr sz="1200">
                  <a:solidFill>
                    <a:schemeClr val="tx1"/>
                  </a:solidFill>
                  <a:latin typeface="Arial" charset="0"/>
                </a:defRPr>
              </a:lvl6pPr>
              <a:lvl7pPr marL="2971800" indent="-228600" eaLnBrk="0" fontAlgn="base" hangingPunct="0">
                <a:spcBef>
                  <a:spcPct val="0"/>
                </a:spcBef>
                <a:spcAft>
                  <a:spcPts val="600"/>
                </a:spcAft>
                <a:buClr>
                  <a:schemeClr val="tx2"/>
                </a:buClr>
                <a:buFont typeface="Wingdings" pitchFamily="2" charset="2"/>
                <a:buChar char="§"/>
                <a:defRPr sz="1200">
                  <a:solidFill>
                    <a:schemeClr val="tx1"/>
                  </a:solidFill>
                  <a:latin typeface="Arial" charset="0"/>
                </a:defRPr>
              </a:lvl7pPr>
              <a:lvl8pPr marL="3429000" indent="-228600" eaLnBrk="0" fontAlgn="base" hangingPunct="0">
                <a:spcBef>
                  <a:spcPct val="0"/>
                </a:spcBef>
                <a:spcAft>
                  <a:spcPts val="600"/>
                </a:spcAft>
                <a:buClr>
                  <a:schemeClr val="tx2"/>
                </a:buClr>
                <a:buFont typeface="Wingdings" pitchFamily="2" charset="2"/>
                <a:buChar char="§"/>
                <a:defRPr sz="1200">
                  <a:solidFill>
                    <a:schemeClr val="tx1"/>
                  </a:solidFill>
                  <a:latin typeface="Arial" charset="0"/>
                </a:defRPr>
              </a:lvl8pPr>
              <a:lvl9pPr marL="3886200" indent="-228600" eaLnBrk="0" fontAlgn="base" hangingPunct="0">
                <a:spcBef>
                  <a:spcPct val="0"/>
                </a:spcBef>
                <a:spcAft>
                  <a:spcPts val="600"/>
                </a:spcAft>
                <a:buClr>
                  <a:schemeClr val="tx2"/>
                </a:buClr>
                <a:buFont typeface="Wingdings" pitchFamily="2" charset="2"/>
                <a:buChar char="§"/>
                <a:defRPr sz="1200">
                  <a:solidFill>
                    <a:schemeClr val="tx1"/>
                  </a:solidFill>
                  <a:latin typeface="Arial" charset="0"/>
                </a:defRPr>
              </a:lvl9pPr>
            </a:lstStyle>
            <a:p>
              <a:pPr algn="ctr" fontAlgn="base">
                <a:lnSpc>
                  <a:spcPct val="85000"/>
                </a:lnSpc>
                <a:spcBef>
                  <a:spcPct val="0"/>
                </a:spcBef>
                <a:spcAft>
                  <a:spcPct val="0"/>
                </a:spcAft>
                <a:buClrTx/>
                <a:buFontTx/>
                <a:buNone/>
              </a:pPr>
              <a:endParaRPr lang="zh-CN" altLang="zh-CN" sz="1620">
                <a:solidFill>
                  <a:srgbClr val="000000"/>
                </a:solidFill>
                <a:ea typeface="宋体" charset="-122"/>
                <a:cs typeface="Arial" charset="0"/>
              </a:endParaRPr>
            </a:p>
          </p:txBody>
        </p:sp>
        <p:pic>
          <p:nvPicPr>
            <p:cNvPr id="28" name="Picture 56" descr="http://www.cdc.gov/metrics/images/report_icon.gif"/>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12167" y="817563"/>
              <a:ext cx="341313" cy="339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8" descr="http://www.fmpromigrator.com/images/fmpro_migrator/Step1_AppleScript_Icon.jp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0770" t="14632" r="16888" b="29854"/>
            <a:stretch>
              <a:fillRect/>
            </a:stretch>
          </p:blipFill>
          <p:spPr bwMode="auto">
            <a:xfrm>
              <a:off x="4540250" y="1596761"/>
              <a:ext cx="45243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0" descr="http://cdn1.iconfinder.com/data/icons/macosxstyle/macosxstyle_png/512/System%20Preference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4725" y="4867012"/>
              <a:ext cx="451115" cy="45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62" descr="http://t3.gstatic.com/images?q=tbn:ANd9GcSluyx7hvEWeCbbRxiKZMOULZwUuqYYOyG5gHhyoCXT6OWUO2wxai5yHQ">
              <a:hlinkClick r:id="rId11" invalidUrl="http://www.google.co.in/imgres?imgurl=http://www.veryicon.com/icon/preview/System/Isospective/folder   library Icon.jpg&amp;imgrefurl=http://www.veryicon.com/icons/system/isospective/comp-vaio.html&amp;usg=__-Zbr1oJiWYW3pqIAdMySkke8cNc=&amp;h=48&amp;w=48&amp;sz=2&amp;hl=en&amp;start=20&amp;zoom=1&amp;tbnid=ofC71znc8VjToM:&amp;tbnh=48&amp;tbnw=48&amp;ei=fmmuTtH4PMnd8gO36bjTCQ&amp;prev=/search?q=document+libraries+icon&amp;um=1&amp;hl=en&amp;tbm=isch&amp;um=1&amp;itbs=1"/>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618302" y="2321719"/>
              <a:ext cx="29633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ounded Rectangle 31"/>
            <p:cNvSpPr/>
            <p:nvPr/>
          </p:nvSpPr>
          <p:spPr bwMode="auto">
            <a:xfrm>
              <a:off x="1251479" y="2347547"/>
              <a:ext cx="1790393" cy="398197"/>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125" kern="0" dirty="0">
                  <a:solidFill>
                    <a:srgbClr val="000000"/>
                  </a:solidFill>
                  <a:latin typeface="Calibri" pitchFamily="34" charset="0"/>
                  <a:cs typeface="Arial" charset="0"/>
                </a:rPr>
                <a:t>Load Test Engine</a:t>
              </a:r>
            </a:p>
          </p:txBody>
        </p:sp>
        <p:sp>
          <p:nvSpPr>
            <p:cNvPr id="33" name="Rectangle 32"/>
            <p:cNvSpPr/>
            <p:nvPr/>
          </p:nvSpPr>
          <p:spPr bwMode="auto">
            <a:xfrm>
              <a:off x="1235869" y="3017860"/>
              <a:ext cx="1791714" cy="1518533"/>
            </a:xfrm>
            <a:prstGeom prst="rect">
              <a:avLst/>
            </a:prstGeom>
            <a:gradFill rotWithShape="1">
              <a:gsLst>
                <a:gs pos="0">
                  <a:srgbClr val="009BCC">
                    <a:tint val="50000"/>
                    <a:satMod val="300000"/>
                  </a:srgbClr>
                </a:gs>
                <a:gs pos="35000">
                  <a:srgbClr val="009BCC">
                    <a:tint val="37000"/>
                    <a:satMod val="300000"/>
                  </a:srgbClr>
                </a:gs>
                <a:gs pos="100000">
                  <a:srgbClr val="009BCC">
                    <a:tint val="15000"/>
                    <a:satMod val="350000"/>
                  </a:srgbClr>
                </a:gs>
              </a:gsLst>
              <a:lin ang="16200000" scaled="1"/>
            </a:gradFill>
            <a:ln w="9525" cap="flat" cmpd="sng" algn="ctr">
              <a:solidFill>
                <a:srgbClr val="009BC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sz="2400" b="1">
                  <a:solidFill>
                    <a:schemeClr val="tx1"/>
                  </a:solidFill>
                  <a:latin typeface="Arial" charset="0"/>
                  <a:cs typeface="Arial" charset="0"/>
                </a:defRPr>
              </a:lvl1pPr>
              <a:lvl2pPr marL="742950" indent="-285750" eaLnBrk="0" hangingPunct="0">
                <a:defRPr sz="2400" b="1">
                  <a:solidFill>
                    <a:schemeClr val="tx1"/>
                  </a:solidFill>
                  <a:latin typeface="Arial" charset="0"/>
                  <a:cs typeface="Arial" charset="0"/>
                </a:defRPr>
              </a:lvl2pPr>
              <a:lvl3pPr marL="1143000" indent="-228600" eaLnBrk="0" hangingPunct="0">
                <a:defRPr sz="2400" b="1">
                  <a:solidFill>
                    <a:schemeClr val="tx1"/>
                  </a:solidFill>
                  <a:latin typeface="Arial" charset="0"/>
                  <a:cs typeface="Arial" charset="0"/>
                </a:defRPr>
              </a:lvl3pPr>
              <a:lvl4pPr marL="1600200" indent="-228600" eaLnBrk="0" hangingPunct="0">
                <a:defRPr sz="2400" b="1">
                  <a:solidFill>
                    <a:schemeClr val="tx1"/>
                  </a:solidFill>
                  <a:latin typeface="Arial" charset="0"/>
                  <a:cs typeface="Arial" charset="0"/>
                </a:defRPr>
              </a:lvl4pPr>
              <a:lvl5pPr marL="2057400" indent="-228600" eaLnBrk="0" hangingPunct="0">
                <a:defRPr sz="2400" b="1">
                  <a:solidFill>
                    <a:schemeClr val="tx1"/>
                  </a:solidFill>
                  <a:latin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cs typeface="Arial" charset="0"/>
                </a:defRPr>
              </a:lvl9pPr>
            </a:lstStyle>
            <a:p>
              <a:pPr algn="ctr" defTabSz="685773">
                <a:lnSpc>
                  <a:spcPct val="85000"/>
                </a:lnSpc>
                <a:defRPr/>
              </a:pPr>
              <a:endParaRPr lang="zh-CN" altLang="zh-CN" sz="1350" b="0" kern="0">
                <a:solidFill>
                  <a:srgbClr val="000000"/>
                </a:solidFill>
                <a:ea typeface="宋体" charset="-122"/>
              </a:endParaRPr>
            </a:p>
          </p:txBody>
        </p:sp>
        <p:graphicFrame>
          <p:nvGraphicFramePr>
            <p:cNvPr id="34" name="Diagram 33"/>
            <p:cNvGraphicFramePr/>
            <p:nvPr/>
          </p:nvGraphicFramePr>
          <p:xfrm>
            <a:off x="1250157" y="3069363"/>
            <a:ext cx="1713697" cy="13602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7" name="组 6"/>
          <p:cNvGrpSpPr/>
          <p:nvPr/>
        </p:nvGrpSpPr>
        <p:grpSpPr>
          <a:xfrm>
            <a:off x="4922876" y="946263"/>
            <a:ext cx="3774015" cy="4020237"/>
            <a:chOff x="4751519" y="1149384"/>
            <a:chExt cx="4193350" cy="4466930"/>
          </a:xfrm>
        </p:grpSpPr>
        <p:grpSp>
          <p:nvGrpSpPr>
            <p:cNvPr id="35" name="Group 23"/>
            <p:cNvGrpSpPr/>
            <p:nvPr/>
          </p:nvGrpSpPr>
          <p:grpSpPr>
            <a:xfrm>
              <a:off x="4751519" y="1149384"/>
              <a:ext cx="4193350" cy="3938186"/>
              <a:chOff x="316194" y="1014955"/>
              <a:chExt cx="5032020" cy="3642503"/>
            </a:xfrm>
          </p:grpSpPr>
          <p:sp>
            <p:nvSpPr>
              <p:cNvPr id="36" name="Rectangle 18"/>
              <p:cNvSpPr/>
              <p:nvPr/>
            </p:nvSpPr>
            <p:spPr>
              <a:xfrm>
                <a:off x="571720" y="2357801"/>
                <a:ext cx="4482691" cy="767926"/>
              </a:xfrm>
              <a:prstGeom prst="rect">
                <a:avLst/>
              </a:prstGeom>
              <a:solidFill>
                <a:schemeClr val="accent6">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dirty="0" err="1">
                  <a:solidFill>
                    <a:schemeClr val="accent5">
                      <a:lumMod val="25000"/>
                    </a:schemeClr>
                  </a:solidFill>
                  <a:latin typeface="Yuanti SC" charset="-122"/>
                  <a:ea typeface="Yuanti SC" charset="-122"/>
                  <a:cs typeface="Yuanti SC" charset="-122"/>
                </a:endParaRPr>
              </a:p>
            </p:txBody>
          </p:sp>
          <p:sp>
            <p:nvSpPr>
              <p:cNvPr id="37" name="Rounded Rectangle 3"/>
              <p:cNvSpPr/>
              <p:nvPr/>
            </p:nvSpPr>
            <p:spPr>
              <a:xfrm>
                <a:off x="316194" y="1014955"/>
                <a:ext cx="5032020" cy="3642503"/>
              </a:xfrm>
              <a:prstGeom prst="roundRect">
                <a:avLst>
                  <a:gd name="adj" fmla="val 7960"/>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dirty="0" err="1">
                  <a:solidFill>
                    <a:schemeClr val="accent5">
                      <a:lumMod val="25000"/>
                    </a:schemeClr>
                  </a:solidFill>
                  <a:latin typeface="Yuanti SC" charset="-122"/>
                  <a:ea typeface="Yuanti SC" charset="-122"/>
                  <a:cs typeface="Yuanti SC" charset="-122"/>
                </a:endParaRPr>
              </a:p>
            </p:txBody>
          </p:sp>
          <p:sp>
            <p:nvSpPr>
              <p:cNvPr id="38" name="TextBox 4"/>
              <p:cNvSpPr txBox="1"/>
              <p:nvPr/>
            </p:nvSpPr>
            <p:spPr>
              <a:xfrm>
                <a:off x="541730" y="1162269"/>
                <a:ext cx="4482691" cy="351091"/>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pPr algn="ctr"/>
                <a:r>
                  <a:rPr lang="en-US" sz="1620" b="1" dirty="0">
                    <a:solidFill>
                      <a:schemeClr val="accent5">
                        <a:lumMod val="25000"/>
                      </a:schemeClr>
                    </a:solidFill>
                    <a:latin typeface="Yuanti SC" charset="-122"/>
                    <a:ea typeface="Yuanti SC" charset="-122"/>
                    <a:cs typeface="Yuanti SC" charset="-122"/>
                  </a:rPr>
                  <a:t>Composited Tested System</a:t>
                </a:r>
              </a:p>
            </p:txBody>
          </p:sp>
          <p:sp>
            <p:nvSpPr>
              <p:cNvPr id="39" name="Rectangle 5"/>
              <p:cNvSpPr/>
              <p:nvPr/>
            </p:nvSpPr>
            <p:spPr>
              <a:xfrm>
                <a:off x="603217" y="3508593"/>
                <a:ext cx="4434448" cy="965851"/>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dirty="0" err="1">
                  <a:solidFill>
                    <a:schemeClr val="accent5">
                      <a:lumMod val="25000"/>
                    </a:schemeClr>
                  </a:solidFill>
                  <a:latin typeface="Yuanti SC" charset="-122"/>
                  <a:ea typeface="Yuanti SC" charset="-122"/>
                  <a:cs typeface="Yuanti SC" charset="-122"/>
                </a:endParaRPr>
              </a:p>
            </p:txBody>
          </p:sp>
          <p:sp>
            <p:nvSpPr>
              <p:cNvPr id="40" name="Down Arrow 6"/>
              <p:cNvSpPr/>
              <p:nvPr/>
            </p:nvSpPr>
            <p:spPr>
              <a:xfrm>
                <a:off x="2399557" y="1586844"/>
                <a:ext cx="383520" cy="336469"/>
              </a:xfrm>
              <a:prstGeom prst="downArrow">
                <a:avLst>
                  <a:gd name="adj1" fmla="val 50000"/>
                  <a:gd name="adj2" fmla="val 63697"/>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260" kern="0" dirty="0" err="1">
                  <a:solidFill>
                    <a:schemeClr val="accent5">
                      <a:lumMod val="25000"/>
                    </a:schemeClr>
                  </a:solidFill>
                  <a:latin typeface="Yuanti SC" charset="-122"/>
                  <a:ea typeface="Yuanti SC" charset="-122"/>
                  <a:cs typeface="Yuanti SC" charset="-122"/>
                </a:endParaRPr>
              </a:p>
            </p:txBody>
          </p:sp>
          <p:sp>
            <p:nvSpPr>
              <p:cNvPr id="41" name="Rectangle 7"/>
              <p:cNvSpPr/>
              <p:nvPr/>
            </p:nvSpPr>
            <p:spPr>
              <a:xfrm>
                <a:off x="571720" y="1948690"/>
                <a:ext cx="4482691" cy="1177036"/>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dirty="0" err="1">
                  <a:solidFill>
                    <a:schemeClr val="accent5">
                      <a:lumMod val="25000"/>
                    </a:schemeClr>
                  </a:solidFill>
                  <a:latin typeface="Yuanti SC" charset="-122"/>
                  <a:ea typeface="Yuanti SC" charset="-122"/>
                  <a:cs typeface="Yuanti SC" charset="-122"/>
                </a:endParaRPr>
              </a:p>
            </p:txBody>
          </p:sp>
          <p:sp>
            <p:nvSpPr>
              <p:cNvPr id="42" name="TextBox 8"/>
              <p:cNvSpPr txBox="1"/>
              <p:nvPr/>
            </p:nvSpPr>
            <p:spPr>
              <a:xfrm>
                <a:off x="618661" y="1995599"/>
                <a:ext cx="4354720" cy="493425"/>
              </a:xfrm>
              <a:prstGeom prst="rect">
                <a:avLst/>
              </a:prstGeom>
              <a:solidFill>
                <a:schemeClr val="accent6">
                  <a:lumMod val="60000"/>
                  <a:lumOff val="40000"/>
                </a:schemeClr>
              </a:solidFill>
            </p:spPr>
            <p:txBody>
              <a:bodyPr wrap="square" rtlCol="0">
                <a:spAutoFit/>
              </a:bodyPr>
              <a:lstStyle/>
              <a:p>
                <a:pPr algn="ctr"/>
                <a:r>
                  <a:rPr lang="en-US" sz="1260" b="1" dirty="0">
                    <a:solidFill>
                      <a:schemeClr val="accent5">
                        <a:lumMod val="25000"/>
                      </a:schemeClr>
                    </a:solidFill>
                    <a:latin typeface="Yuanti SC" charset="-122"/>
                    <a:ea typeface="Yuanti SC" charset="-122"/>
                    <a:cs typeface="Yuanti SC" charset="-122"/>
                  </a:rPr>
                  <a:t>Load Test Engine </a:t>
                </a:r>
              </a:p>
              <a:p>
                <a:pPr algn="ctr"/>
                <a:r>
                  <a:rPr lang="en-US" sz="1260" b="1" dirty="0">
                    <a:solidFill>
                      <a:schemeClr val="accent5">
                        <a:lumMod val="25000"/>
                      </a:schemeClr>
                    </a:solidFill>
                    <a:latin typeface="Yuanti SC" charset="-122"/>
                    <a:ea typeface="Yuanti SC" charset="-122"/>
                    <a:cs typeface="Yuanti SC" charset="-122"/>
                  </a:rPr>
                  <a:t>Based on Platform Type</a:t>
                </a:r>
              </a:p>
            </p:txBody>
          </p:sp>
          <p:sp>
            <p:nvSpPr>
              <p:cNvPr id="43" name="TextBox 10"/>
              <p:cNvSpPr txBox="1"/>
              <p:nvPr/>
            </p:nvSpPr>
            <p:spPr>
              <a:xfrm>
                <a:off x="618661" y="2481660"/>
                <a:ext cx="1382099" cy="550359"/>
              </a:xfrm>
              <a:prstGeom prst="rect">
                <a:avLst/>
              </a:prstGeom>
              <a:solidFill>
                <a:schemeClr val="accent4">
                  <a:lumMod val="60000"/>
                  <a:lumOff val="40000"/>
                </a:schemeClr>
              </a:solidFill>
              <a:ln>
                <a:solidFill>
                  <a:schemeClr val="accent1"/>
                </a:solidFill>
              </a:ln>
            </p:spPr>
            <p:txBody>
              <a:bodyPr wrap="square" rtlCol="0">
                <a:spAutoFit/>
              </a:bodyPr>
              <a:lstStyle/>
              <a:p>
                <a:pPr algn="ctr"/>
                <a:r>
                  <a:rPr lang="en-US" sz="1440" b="1" dirty="0">
                    <a:solidFill>
                      <a:schemeClr val="bg1"/>
                    </a:solidFill>
                    <a:latin typeface="Yuanti SC" charset="-122"/>
                    <a:ea typeface="Yuanti SC" charset="-122"/>
                    <a:cs typeface="Yuanti SC" charset="-122"/>
                  </a:rPr>
                  <a:t>Mobile Engine</a:t>
                </a:r>
                <a:endParaRPr lang="en-US" sz="1440" dirty="0">
                  <a:solidFill>
                    <a:schemeClr val="bg1"/>
                  </a:solidFill>
                  <a:latin typeface="Yuanti SC" charset="-122"/>
                  <a:ea typeface="Yuanti SC" charset="-122"/>
                  <a:cs typeface="Yuanti SC" charset="-122"/>
                </a:endParaRPr>
              </a:p>
            </p:txBody>
          </p:sp>
          <p:sp>
            <p:nvSpPr>
              <p:cNvPr id="44" name="TextBox 12"/>
              <p:cNvSpPr txBox="1"/>
              <p:nvPr/>
            </p:nvSpPr>
            <p:spPr>
              <a:xfrm>
                <a:off x="1991766" y="2491746"/>
                <a:ext cx="1709455" cy="550359"/>
              </a:xfrm>
              <a:prstGeom prst="rect">
                <a:avLst/>
              </a:prstGeom>
              <a:solidFill>
                <a:schemeClr val="accent5">
                  <a:lumMod val="50000"/>
                </a:schemeClr>
              </a:solidFill>
              <a:ln>
                <a:solidFill>
                  <a:schemeClr val="accent1"/>
                </a:solidFill>
              </a:ln>
            </p:spPr>
            <p:txBody>
              <a:bodyPr wrap="square" rtlCol="0">
                <a:spAutoFit/>
              </a:bodyPr>
              <a:lstStyle>
                <a:defPPr>
                  <a:defRPr lang="en-US"/>
                </a:defPPr>
                <a:lvl1pPr algn="ctr">
                  <a:defRPr sz="1000" b="1">
                    <a:solidFill>
                      <a:schemeClr val="bg1"/>
                    </a:solidFill>
                  </a:defRPr>
                </a:lvl1pPr>
              </a:lstStyle>
              <a:p>
                <a:r>
                  <a:rPr lang="en-US" sz="1440" b="0" dirty="0">
                    <a:latin typeface="Microsoft YaHei" panose="020B0503020204020204" pitchFamily="34" charset="-122"/>
                    <a:ea typeface="Microsoft YaHei" panose="020B0503020204020204" pitchFamily="34" charset="-122"/>
                    <a:cs typeface="Yuanti SC" charset="-122"/>
                  </a:rPr>
                  <a:t>Application Engine</a:t>
                </a:r>
              </a:p>
            </p:txBody>
          </p:sp>
          <p:sp>
            <p:nvSpPr>
              <p:cNvPr id="45" name="TextBox 13"/>
              <p:cNvSpPr txBox="1"/>
              <p:nvPr/>
            </p:nvSpPr>
            <p:spPr>
              <a:xfrm>
                <a:off x="3701221" y="2491086"/>
                <a:ext cx="1272160" cy="550359"/>
              </a:xfrm>
              <a:prstGeom prst="rect">
                <a:avLst/>
              </a:prstGeom>
              <a:solidFill>
                <a:schemeClr val="accent4">
                  <a:lumMod val="60000"/>
                  <a:lumOff val="40000"/>
                </a:schemeClr>
              </a:solidFill>
              <a:ln>
                <a:solidFill>
                  <a:schemeClr val="accent1"/>
                </a:solidFill>
              </a:ln>
            </p:spPr>
            <p:txBody>
              <a:bodyPr wrap="square" rtlCol="0">
                <a:spAutoFit/>
              </a:bodyPr>
              <a:lstStyle>
                <a:defPPr>
                  <a:defRPr lang="en-US"/>
                </a:defPPr>
                <a:lvl1pPr algn="ctr">
                  <a:defRPr sz="1000" b="1">
                    <a:solidFill>
                      <a:schemeClr val="bg1"/>
                    </a:solidFill>
                  </a:defRPr>
                </a:lvl1pPr>
              </a:lstStyle>
              <a:p>
                <a:r>
                  <a:rPr lang="en-US" sz="1440" dirty="0">
                    <a:latin typeface="Yuanti SC" charset="-122"/>
                    <a:ea typeface="Yuanti SC" charset="-122"/>
                    <a:cs typeface="Yuanti SC" charset="-122"/>
                  </a:rPr>
                  <a:t>Web Engine</a:t>
                </a:r>
              </a:p>
            </p:txBody>
          </p:sp>
          <p:sp>
            <p:nvSpPr>
              <p:cNvPr id="46" name="Down Arrow 19"/>
              <p:cNvSpPr/>
              <p:nvPr/>
            </p:nvSpPr>
            <p:spPr>
              <a:xfrm>
                <a:off x="2502504" y="3156622"/>
                <a:ext cx="348338" cy="355593"/>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260" kern="0" dirty="0" err="1">
                  <a:solidFill>
                    <a:schemeClr val="accent5">
                      <a:lumMod val="25000"/>
                    </a:schemeClr>
                  </a:solidFill>
                  <a:latin typeface="Yuanti SC" charset="-122"/>
                  <a:ea typeface="Yuanti SC" charset="-122"/>
                  <a:cs typeface="Yuanti SC" charset="-122"/>
                </a:endParaRPr>
              </a:p>
            </p:txBody>
          </p:sp>
          <p:sp>
            <p:nvSpPr>
              <p:cNvPr id="47" name="TextBox 20"/>
              <p:cNvSpPr txBox="1"/>
              <p:nvPr/>
            </p:nvSpPr>
            <p:spPr>
              <a:xfrm>
                <a:off x="697813" y="3570545"/>
                <a:ext cx="4166255" cy="294157"/>
              </a:xfrm>
              <a:prstGeom prst="rect">
                <a:avLst/>
              </a:prstGeom>
              <a:solidFill>
                <a:schemeClr val="accent6">
                  <a:lumMod val="60000"/>
                  <a:lumOff val="40000"/>
                </a:schemeClr>
              </a:solidFill>
            </p:spPr>
            <p:txBody>
              <a:bodyPr wrap="square" rtlCol="0">
                <a:spAutoFit/>
              </a:bodyPr>
              <a:lstStyle>
                <a:defPPr>
                  <a:defRPr lang="en-US"/>
                </a:defPPr>
                <a:lvl1pPr algn="ctr">
                  <a:defRPr sz="1400" b="1">
                    <a:solidFill>
                      <a:schemeClr val="bg1"/>
                    </a:solidFill>
                  </a:defRPr>
                </a:lvl1pPr>
              </a:lstStyle>
              <a:p>
                <a:r>
                  <a:rPr lang="en-US" sz="1260" dirty="0">
                    <a:solidFill>
                      <a:schemeClr val="accent5">
                        <a:lumMod val="25000"/>
                      </a:schemeClr>
                    </a:solidFill>
                    <a:latin typeface="Yuanti SC" charset="-122"/>
                    <a:ea typeface="Yuanti SC" charset="-122"/>
                    <a:cs typeface="Yuanti SC" charset="-122"/>
                  </a:rPr>
                  <a:t>Test Suite Batch Execution</a:t>
                </a:r>
              </a:p>
            </p:txBody>
          </p:sp>
          <p:sp>
            <p:nvSpPr>
              <p:cNvPr id="48" name="TextBox 22"/>
              <p:cNvSpPr txBox="1"/>
              <p:nvPr/>
            </p:nvSpPr>
            <p:spPr>
              <a:xfrm>
                <a:off x="702085" y="3895598"/>
                <a:ext cx="4161983" cy="493425"/>
              </a:xfrm>
              <a:prstGeom prst="rect">
                <a:avLst/>
              </a:prstGeom>
              <a:solidFill>
                <a:schemeClr val="accent4">
                  <a:lumMod val="60000"/>
                  <a:lumOff val="40000"/>
                </a:schemeClr>
              </a:solidFill>
              <a:ln>
                <a:solidFill>
                  <a:schemeClr val="accent1"/>
                </a:solidFill>
              </a:ln>
            </p:spPr>
            <p:txBody>
              <a:bodyPr wrap="square" rtlCol="0">
                <a:spAutoFit/>
              </a:bodyPr>
              <a:lstStyle>
                <a:defPPr>
                  <a:defRPr lang="en-US"/>
                </a:defPPr>
                <a:lvl1pPr algn="ctr">
                  <a:defRPr sz="1000" b="1">
                    <a:solidFill>
                      <a:schemeClr val="bg1"/>
                    </a:solidFill>
                  </a:defRPr>
                </a:lvl1pPr>
              </a:lstStyle>
              <a:p>
                <a:r>
                  <a:rPr lang="en-US" sz="1260" dirty="0">
                    <a:solidFill>
                      <a:schemeClr val="accent5">
                        <a:lumMod val="25000"/>
                      </a:schemeClr>
                    </a:solidFill>
                    <a:latin typeface="Yuanti SC" charset="-122"/>
                    <a:ea typeface="Yuanti SC" charset="-122"/>
                    <a:cs typeface="Yuanti SC" charset="-122"/>
                  </a:rPr>
                  <a:t>Depend on the script expression to call existed methods </a:t>
                </a:r>
                <a:r>
                  <a:rPr lang="en-US" sz="1260">
                    <a:solidFill>
                      <a:schemeClr val="accent5">
                        <a:lumMod val="25000"/>
                      </a:schemeClr>
                    </a:solidFill>
                    <a:latin typeface="Yuanti SC" charset="-122"/>
                    <a:ea typeface="Yuanti SC" charset="-122"/>
                    <a:cs typeface="Yuanti SC" charset="-122"/>
                  </a:rPr>
                  <a:t>in libraries</a:t>
                </a:r>
                <a:endParaRPr lang="en-US" sz="1260" dirty="0">
                  <a:solidFill>
                    <a:schemeClr val="accent5">
                      <a:lumMod val="25000"/>
                    </a:schemeClr>
                  </a:solidFill>
                  <a:latin typeface="Yuanti SC" charset="-122"/>
                  <a:ea typeface="Yuanti SC" charset="-122"/>
                  <a:cs typeface="Yuanti SC" charset="-122"/>
                </a:endParaRPr>
              </a:p>
            </p:txBody>
          </p:sp>
        </p:grpSp>
        <p:sp>
          <p:nvSpPr>
            <p:cNvPr id="5" name="文本框 4"/>
            <p:cNvSpPr txBox="1"/>
            <p:nvPr/>
          </p:nvSpPr>
          <p:spPr>
            <a:xfrm>
              <a:off x="6216772" y="5144390"/>
              <a:ext cx="1437716" cy="471924"/>
            </a:xfrm>
            <a:prstGeom prst="rect">
              <a:avLst/>
            </a:prstGeom>
            <a:noFill/>
          </p:spPr>
          <p:txBody>
            <a:bodyPr wrap="none" rtlCol="0">
              <a:spAutoFit/>
            </a:bodyPr>
            <a:lstStyle/>
            <a:p>
              <a:r>
                <a:rPr kumimoji="1" lang="zh-CN" altLang="en-US" sz="2160">
                  <a:solidFill>
                    <a:srgbClr val="00B0F0"/>
                  </a:solidFill>
                  <a:latin typeface="Yuanti SC" charset="-122"/>
                  <a:ea typeface="Yuanti SC" charset="-122"/>
                  <a:cs typeface="Yuanti SC" charset="-122"/>
                </a:rPr>
                <a:t>驱动组件</a:t>
              </a:r>
            </a:p>
          </p:txBody>
        </p:sp>
      </p:grpSp>
    </p:spTree>
    <p:extLst>
      <p:ext uri="{BB962C8B-B14F-4D97-AF65-F5344CB8AC3E}">
        <p14:creationId xmlns:p14="http://schemas.microsoft.com/office/powerpoint/2010/main" val="369531974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486159" y="291583"/>
            <a:ext cx="4929188" cy="559594"/>
          </a:xfrm>
        </p:spPr>
        <p:txBody>
          <a:bodyPr>
            <a:normAutofit/>
          </a:bodyPr>
          <a:lstStyle/>
          <a:p>
            <a:r>
              <a:rPr lang="zh-CN" altLang="en-US" dirty="0">
                <a:latin typeface="微软雅黑" panose="020B0503020204020204" pitchFamily="34" charset="-122"/>
                <a:ea typeface="微软雅黑" panose="020B0503020204020204" pitchFamily="34" charset="-122"/>
              </a:rPr>
              <a:t>现实是骨感的</a:t>
            </a:r>
          </a:p>
        </p:txBody>
      </p:sp>
      <p:pic>
        <p:nvPicPr>
          <p:cNvPr id="3" name="图片 2" descr="屏幕快照 2016-12-19 下午8.1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59" y="971097"/>
            <a:ext cx="3906180" cy="3201305"/>
          </a:xfrm>
          <a:prstGeom prst="rect">
            <a:avLst/>
          </a:prstGeom>
          <a:ln>
            <a:noFill/>
          </a:ln>
          <a:effectLst>
            <a:outerShdw blurRad="292100" dist="139700" dir="2700000" algn="tl" rotWithShape="0">
              <a:srgbClr val="333333">
                <a:alpha val="65000"/>
              </a:srgbClr>
            </a:outerShdw>
          </a:effectLst>
        </p:spPr>
      </p:pic>
      <p:pic>
        <p:nvPicPr>
          <p:cNvPr id="4" name="图片 3" descr="屏幕快照 2016-12-19 下午8.16.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741" y="1628014"/>
            <a:ext cx="5022100" cy="2817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87156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716" y="303804"/>
            <a:ext cx="5357433" cy="421482"/>
          </a:xfrm>
        </p:spPr>
        <p:txBody>
          <a:bodyPr>
            <a:normAutofit fontScale="90000"/>
          </a:bodyPr>
          <a:lstStyle/>
          <a:p>
            <a:r>
              <a:rPr lang="zh-CN" altLang="en-US" dirty="0"/>
              <a:t>数据管理与对象识别组件</a:t>
            </a:r>
            <a:endParaRPr lang="en-US" altLang="en-US" dirty="0"/>
          </a:p>
        </p:txBody>
      </p:sp>
      <p:grpSp>
        <p:nvGrpSpPr>
          <p:cNvPr id="10" name="Group 9"/>
          <p:cNvGrpSpPr/>
          <p:nvPr/>
        </p:nvGrpSpPr>
        <p:grpSpPr>
          <a:xfrm>
            <a:off x="1332829" y="1090729"/>
            <a:ext cx="6933180" cy="3748967"/>
            <a:chOff x="501635" y="1643435"/>
            <a:chExt cx="4677115" cy="3361212"/>
          </a:xfrm>
        </p:grpSpPr>
        <p:grpSp>
          <p:nvGrpSpPr>
            <p:cNvPr id="3" name="Group 2"/>
            <p:cNvGrpSpPr/>
            <p:nvPr/>
          </p:nvGrpSpPr>
          <p:grpSpPr>
            <a:xfrm>
              <a:off x="501635" y="2341717"/>
              <a:ext cx="4677115" cy="2662930"/>
              <a:chOff x="569409" y="2991021"/>
              <a:chExt cx="4472427" cy="2324463"/>
            </a:xfrm>
          </p:grpSpPr>
          <p:sp>
            <p:nvSpPr>
              <p:cNvPr id="22" name="Rounded Rectangle 21"/>
              <p:cNvSpPr/>
              <p:nvPr/>
            </p:nvSpPr>
            <p:spPr bwMode="auto">
              <a:xfrm>
                <a:off x="569409" y="3009453"/>
                <a:ext cx="2148471" cy="335102"/>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itchFamily="34" charset="0"/>
                    <a:cs typeface="Arial" charset="0"/>
                  </a:rPr>
                  <a:t>Classified Test Data</a:t>
                </a:r>
              </a:p>
            </p:txBody>
          </p:sp>
          <p:graphicFrame>
            <p:nvGraphicFramePr>
              <p:cNvPr id="26" name="Diagram 25"/>
              <p:cNvGraphicFramePr/>
              <p:nvPr/>
            </p:nvGraphicFramePr>
            <p:xfrm>
              <a:off x="760425" y="3683235"/>
              <a:ext cx="1957455" cy="1632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ounded Rectangle 27"/>
              <p:cNvSpPr/>
              <p:nvPr/>
            </p:nvSpPr>
            <p:spPr bwMode="auto">
              <a:xfrm>
                <a:off x="2893365" y="2991021"/>
                <a:ext cx="2148471" cy="359312"/>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itchFamily="34" charset="0"/>
                    <a:cs typeface="Arial" charset="0"/>
                  </a:rPr>
                  <a:t>Test Object identification</a:t>
                </a:r>
              </a:p>
            </p:txBody>
          </p:sp>
          <p:graphicFrame>
            <p:nvGraphicFramePr>
              <p:cNvPr id="30" name="Diagram 29"/>
              <p:cNvGraphicFramePr/>
              <p:nvPr/>
            </p:nvGraphicFramePr>
            <p:xfrm>
              <a:off x="2992687" y="3680609"/>
              <a:ext cx="1891807" cy="16322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2" name="Rounded Rectangle 31"/>
            <p:cNvSpPr/>
            <p:nvPr/>
          </p:nvSpPr>
          <p:spPr bwMode="auto">
            <a:xfrm>
              <a:off x="501635" y="1643435"/>
              <a:ext cx="4659186" cy="319087"/>
            </a:xfrm>
            <a:prstGeom prst="roundRect">
              <a:avLst/>
            </a:prstGeom>
            <a:gradFill rotWithShape="1">
              <a:gsLst>
                <a:gs pos="0">
                  <a:srgbClr val="8B6B4B">
                    <a:tint val="50000"/>
                    <a:satMod val="300000"/>
                  </a:srgbClr>
                </a:gs>
                <a:gs pos="35000">
                  <a:srgbClr val="8B6B4B">
                    <a:tint val="37000"/>
                    <a:satMod val="300000"/>
                  </a:srgbClr>
                </a:gs>
                <a:gs pos="100000">
                  <a:srgbClr val="8B6B4B">
                    <a:tint val="15000"/>
                    <a:satMod val="350000"/>
                  </a:srgbClr>
                </a:gs>
              </a:gsLst>
              <a:lin ang="16200000" scaled="1"/>
            </a:gradFill>
            <a:ln w="9525" cap="flat" cmpd="sng" algn="ctr">
              <a:solidFill>
                <a:srgbClr val="8B6B4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defTabSz="685773" eaLnBrk="0" hangingPunct="0">
                <a:lnSpc>
                  <a:spcPct val="85000"/>
                </a:lnSpc>
                <a:defRPr/>
              </a:pPr>
              <a:r>
                <a:rPr lang="en-US" sz="1620" kern="0" dirty="0">
                  <a:solidFill>
                    <a:srgbClr val="000000"/>
                  </a:solidFill>
                  <a:latin typeface="Calibri" pitchFamily="34" charset="0"/>
                  <a:cs typeface="Arial" charset="0"/>
                </a:rPr>
                <a:t>Scripts and Methods need test data or test object or both</a:t>
              </a:r>
            </a:p>
          </p:txBody>
        </p:sp>
        <p:sp>
          <p:nvSpPr>
            <p:cNvPr id="33" name="Down Arrow 32"/>
            <p:cNvSpPr/>
            <p:nvPr/>
          </p:nvSpPr>
          <p:spPr>
            <a:xfrm>
              <a:off x="1581687" y="2043016"/>
              <a:ext cx="221657" cy="314653"/>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440" kern="0" dirty="0" err="1">
                <a:solidFill>
                  <a:srgbClr val="000000"/>
                </a:solidFill>
                <a:latin typeface="Arial" charset="0"/>
                <a:ea typeface="宋体" charset="-122"/>
                <a:cs typeface="Arial" charset="0"/>
              </a:endParaRPr>
            </a:p>
          </p:txBody>
        </p:sp>
        <p:sp>
          <p:nvSpPr>
            <p:cNvPr id="34" name="Down Arrow 33"/>
            <p:cNvSpPr/>
            <p:nvPr/>
          </p:nvSpPr>
          <p:spPr>
            <a:xfrm>
              <a:off x="3914184" y="1988278"/>
              <a:ext cx="221656" cy="357941"/>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440" kern="0" dirty="0" err="1">
                <a:solidFill>
                  <a:srgbClr val="000000"/>
                </a:solidFill>
                <a:latin typeface="Arial" charset="0"/>
                <a:ea typeface="宋体" charset="-122"/>
                <a:cs typeface="Arial" charset="0"/>
              </a:endParaRPr>
            </a:p>
          </p:txBody>
        </p:sp>
        <p:sp>
          <p:nvSpPr>
            <p:cNvPr id="35" name="Down Arrow 34"/>
            <p:cNvSpPr/>
            <p:nvPr/>
          </p:nvSpPr>
          <p:spPr>
            <a:xfrm>
              <a:off x="1581687" y="2772061"/>
              <a:ext cx="221656" cy="288815"/>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440" kern="0" dirty="0" err="1">
                <a:solidFill>
                  <a:srgbClr val="000000"/>
                </a:solidFill>
                <a:latin typeface="Arial" charset="0"/>
                <a:ea typeface="宋体" charset="-122"/>
                <a:cs typeface="Arial" charset="0"/>
              </a:endParaRPr>
            </a:p>
          </p:txBody>
        </p:sp>
        <p:sp>
          <p:nvSpPr>
            <p:cNvPr id="36" name="Down Arrow 35"/>
            <p:cNvSpPr/>
            <p:nvPr/>
          </p:nvSpPr>
          <p:spPr>
            <a:xfrm>
              <a:off x="3944523" y="2772060"/>
              <a:ext cx="221656" cy="288815"/>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440" kern="0" dirty="0" err="1">
                <a:solidFill>
                  <a:srgbClr val="000000"/>
                </a:solidFill>
                <a:latin typeface="Arial" charset="0"/>
                <a:ea typeface="宋体" charset="-122"/>
                <a:cs typeface="Arial" charset="0"/>
              </a:endParaRPr>
            </a:p>
          </p:txBody>
        </p:sp>
      </p:grpSp>
    </p:spTree>
    <p:extLst>
      <p:ext uri="{BB962C8B-B14F-4D97-AF65-F5344CB8AC3E}">
        <p14:creationId xmlns:p14="http://schemas.microsoft.com/office/powerpoint/2010/main" val="3604753598"/>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516" y="317291"/>
            <a:ext cx="5124746" cy="421482"/>
          </a:xfrm>
        </p:spPr>
        <p:txBody>
          <a:bodyPr>
            <a:normAutofit fontScale="90000"/>
          </a:bodyPr>
          <a:lstStyle/>
          <a:p>
            <a:r>
              <a:rPr lang="zh-CN" altLang="en-US" dirty="0"/>
              <a:t>测试报告组件</a:t>
            </a:r>
            <a:endParaRPr lang="en-US" altLang="en-US" dirty="0"/>
          </a:p>
        </p:txBody>
      </p:sp>
      <p:grpSp>
        <p:nvGrpSpPr>
          <p:cNvPr id="6" name="Group 5"/>
          <p:cNvGrpSpPr/>
          <p:nvPr/>
        </p:nvGrpSpPr>
        <p:grpSpPr>
          <a:xfrm>
            <a:off x="2135508" y="621080"/>
            <a:ext cx="4505855" cy="1506578"/>
            <a:chOff x="562913" y="2512464"/>
            <a:chExt cx="4695249" cy="2008770"/>
          </a:xfrm>
        </p:grpSpPr>
        <p:grpSp>
          <p:nvGrpSpPr>
            <p:cNvPr id="3" name="Group 2"/>
            <p:cNvGrpSpPr/>
            <p:nvPr/>
          </p:nvGrpSpPr>
          <p:grpSpPr>
            <a:xfrm>
              <a:off x="562913" y="3926410"/>
              <a:ext cx="4695249" cy="594824"/>
              <a:chOff x="552070" y="2841267"/>
              <a:chExt cx="4489767" cy="477836"/>
            </a:xfrm>
          </p:grpSpPr>
          <p:sp>
            <p:nvSpPr>
              <p:cNvPr id="22" name="Rounded Rectangle 21"/>
              <p:cNvSpPr/>
              <p:nvPr/>
            </p:nvSpPr>
            <p:spPr bwMode="auto">
              <a:xfrm>
                <a:off x="552070" y="2841267"/>
                <a:ext cx="2148471" cy="477836"/>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itchFamily="34" charset="0"/>
                    <a:cs typeface="Arial" charset="0"/>
                  </a:rPr>
                  <a:t>Test Plan</a:t>
                </a:r>
              </a:p>
            </p:txBody>
          </p:sp>
          <p:sp>
            <p:nvSpPr>
              <p:cNvPr id="28" name="Rounded Rectangle 27"/>
              <p:cNvSpPr/>
              <p:nvPr/>
            </p:nvSpPr>
            <p:spPr bwMode="auto">
              <a:xfrm>
                <a:off x="2893366" y="2841267"/>
                <a:ext cx="2148471" cy="477836"/>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itchFamily="34" charset="0"/>
                    <a:cs typeface="Arial" charset="0"/>
                  </a:rPr>
                  <a:t>Test Script Execution Log</a:t>
                </a:r>
              </a:p>
            </p:txBody>
          </p:sp>
        </p:grpSp>
        <p:sp>
          <p:nvSpPr>
            <p:cNvPr id="32" name="Rounded Rectangle 31"/>
            <p:cNvSpPr/>
            <p:nvPr/>
          </p:nvSpPr>
          <p:spPr bwMode="auto">
            <a:xfrm>
              <a:off x="598976" y="3281634"/>
              <a:ext cx="4659186" cy="346722"/>
            </a:xfrm>
            <a:prstGeom prst="roundRect">
              <a:avLst/>
            </a:prstGeom>
            <a:gradFill rotWithShape="1">
              <a:gsLst>
                <a:gs pos="0">
                  <a:srgbClr val="8B6B4B">
                    <a:tint val="50000"/>
                    <a:satMod val="300000"/>
                  </a:srgbClr>
                </a:gs>
                <a:gs pos="35000">
                  <a:srgbClr val="8B6B4B">
                    <a:tint val="37000"/>
                    <a:satMod val="300000"/>
                  </a:srgbClr>
                </a:gs>
                <a:gs pos="100000">
                  <a:srgbClr val="8B6B4B">
                    <a:tint val="15000"/>
                    <a:satMod val="350000"/>
                  </a:srgbClr>
                </a:gs>
              </a:gsLst>
              <a:lin ang="16200000" scaled="1"/>
            </a:gradFill>
            <a:ln w="9525" cap="flat" cmpd="sng" algn="ctr">
              <a:solidFill>
                <a:srgbClr val="8B6B4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defTabSz="685773" eaLnBrk="0" hangingPunct="0">
                <a:lnSpc>
                  <a:spcPct val="85000"/>
                </a:lnSpc>
                <a:defRPr/>
              </a:pPr>
              <a:r>
                <a:rPr lang="en-US" sz="1620" kern="0" dirty="0">
                  <a:solidFill>
                    <a:srgbClr val="000000"/>
                  </a:solidFill>
                  <a:latin typeface="Calibri" pitchFamily="34" charset="0"/>
                  <a:cs typeface="Arial" charset="0"/>
                </a:rPr>
                <a:t>Test Report Generator</a:t>
              </a:r>
            </a:p>
          </p:txBody>
        </p:sp>
        <p:sp>
          <p:nvSpPr>
            <p:cNvPr id="4" name="Up Arrow 3"/>
            <p:cNvSpPr/>
            <p:nvPr/>
          </p:nvSpPr>
          <p:spPr>
            <a:xfrm>
              <a:off x="1686312" y="3618071"/>
              <a:ext cx="171227" cy="258629"/>
            </a:xfrm>
            <a:prstGeom prst="up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620" kern="0" dirty="0" err="1">
                <a:solidFill>
                  <a:srgbClr val="000000"/>
                </a:solidFill>
                <a:latin typeface="Arial" charset="0"/>
                <a:ea typeface="宋体" charset="-122"/>
                <a:cs typeface="Arial" charset="0"/>
              </a:endParaRPr>
            </a:p>
          </p:txBody>
        </p:sp>
        <p:sp>
          <p:nvSpPr>
            <p:cNvPr id="18" name="Up Arrow 17"/>
            <p:cNvSpPr/>
            <p:nvPr/>
          </p:nvSpPr>
          <p:spPr>
            <a:xfrm>
              <a:off x="4049148" y="3641156"/>
              <a:ext cx="171227" cy="258629"/>
            </a:xfrm>
            <a:prstGeom prst="up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620" kern="0" dirty="0" err="1">
                <a:solidFill>
                  <a:srgbClr val="000000"/>
                </a:solidFill>
                <a:latin typeface="Arial" charset="0"/>
                <a:ea typeface="宋体" charset="-122"/>
                <a:cs typeface="Arial" charset="0"/>
              </a:endParaRPr>
            </a:p>
          </p:txBody>
        </p:sp>
        <p:sp>
          <p:nvSpPr>
            <p:cNvPr id="20" name="Rounded Rectangle 19"/>
            <p:cNvSpPr/>
            <p:nvPr/>
          </p:nvSpPr>
          <p:spPr bwMode="auto">
            <a:xfrm>
              <a:off x="1973576" y="2512464"/>
              <a:ext cx="2246799" cy="512304"/>
            </a:xfrm>
            <a:prstGeom prst="roundRect">
              <a:avLst/>
            </a:prstGeom>
            <a:solidFill>
              <a:srgbClr val="B5CA8D"/>
            </a:solidFill>
            <a:ln w="9525" cap="flat" cmpd="sng" algn="ctr">
              <a:solidFill>
                <a:srgbClr val="4D740F"/>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lvl="0" algn="ctr" eaLnBrk="0" fontAlgn="base" hangingPunct="0">
                <a:lnSpc>
                  <a:spcPct val="85000"/>
                </a:lnSpc>
                <a:spcBef>
                  <a:spcPct val="0"/>
                </a:spcBef>
                <a:spcAft>
                  <a:spcPct val="0"/>
                </a:spcAft>
                <a:defRPr/>
              </a:pPr>
              <a:r>
                <a:rPr lang="en-US" sz="1620" kern="0" dirty="0">
                  <a:solidFill>
                    <a:srgbClr val="000000"/>
                  </a:solidFill>
                  <a:latin typeface="Calibri" pitchFamily="34" charset="0"/>
                  <a:cs typeface="Arial" charset="0"/>
                </a:rPr>
                <a:t>HTML Report Template</a:t>
              </a:r>
            </a:p>
          </p:txBody>
        </p:sp>
        <p:sp>
          <p:nvSpPr>
            <p:cNvPr id="5" name="Down Arrow 4"/>
            <p:cNvSpPr/>
            <p:nvPr/>
          </p:nvSpPr>
          <p:spPr>
            <a:xfrm>
              <a:off x="2904411" y="3024768"/>
              <a:ext cx="176218" cy="256866"/>
            </a:xfrm>
            <a:prstGeom prst="downArrow">
              <a:avLst/>
            </a:prstGeom>
            <a:solidFill>
              <a:srgbClr val="004B66"/>
            </a:solidFill>
            <a:ln w="9525" cap="flat" cmpd="sng" algn="ctr">
              <a:noFill/>
              <a:prstDash val="solid"/>
              <a:round/>
              <a:headEnd type="none" w="med" len="med"/>
              <a:tailEnd type="none" w="med" len="med"/>
            </a:ln>
            <a:effectLst/>
            <a:scene3d>
              <a:camera prst="orthographicFront"/>
              <a:lightRig rig="threePt" dir="t"/>
            </a:scene3d>
            <a:sp3d>
              <a:bevelT/>
            </a:sp3d>
          </p:spPr>
          <p:txBody>
            <a:bodyPr wrap="none" anchor="ctr"/>
            <a:lstStyle/>
            <a:p>
              <a:pPr algn="ctr" eaLnBrk="0" fontAlgn="base" hangingPunct="0">
                <a:lnSpc>
                  <a:spcPct val="85000"/>
                </a:lnSpc>
                <a:spcBef>
                  <a:spcPct val="0"/>
                </a:spcBef>
                <a:spcAft>
                  <a:spcPct val="0"/>
                </a:spcAft>
              </a:pPr>
              <a:endParaRPr lang="en-US" sz="1620" kern="0" dirty="0" err="1">
                <a:solidFill>
                  <a:srgbClr val="000000"/>
                </a:solidFill>
                <a:latin typeface="Arial" charset="0"/>
                <a:ea typeface="宋体" charset="-122"/>
                <a:cs typeface="Arial" charset="0"/>
              </a:endParaRPr>
            </a:p>
          </p:txBody>
        </p:sp>
      </p:grpSp>
      <p:pic>
        <p:nvPicPr>
          <p:cNvPr id="190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528" y="2213488"/>
            <a:ext cx="6854961" cy="272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3981412"/>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565457" y="281357"/>
            <a:ext cx="5378998" cy="46993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85800">
              <a:lnSpc>
                <a:spcPct val="90000"/>
              </a:lnSpc>
              <a:spcBef>
                <a:spcPct val="0"/>
              </a:spcBef>
              <a:buClr>
                <a:schemeClr val="accent4"/>
              </a:buClr>
              <a:buNone/>
            </a:pPr>
            <a:r>
              <a:rPr kumimoji="1" lang="zh-CN" altLang="en-US" sz="2800" b="1" dirty="0">
                <a:solidFill>
                  <a:srgbClr val="0070C0"/>
                </a:solidFill>
                <a:latin typeface="Microsoft YaHei" panose="020B0503020204020204" pitchFamily="34" charset="-122"/>
                <a:ea typeface="Microsoft YaHei" panose="020B0503020204020204" pitchFamily="34" charset="-122"/>
              </a:rPr>
              <a:t>实例：自动生成用户化的报告</a:t>
            </a:r>
          </a:p>
        </p:txBody>
      </p:sp>
      <p:pic>
        <p:nvPicPr>
          <p:cNvPr id="1027" name="Picture 3"/>
          <p:cNvPicPr>
            <a:picLocks noChangeAspect="1" noChangeArrowheads="1"/>
          </p:cNvPicPr>
          <p:nvPr/>
        </p:nvPicPr>
        <p:blipFill>
          <a:blip r:embed="rId3"/>
          <a:srcRect/>
          <a:stretch>
            <a:fillRect/>
          </a:stretch>
        </p:blipFill>
        <p:spPr bwMode="auto">
          <a:xfrm>
            <a:off x="630749" y="833299"/>
            <a:ext cx="3391762" cy="1481754"/>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565457" y="2506577"/>
            <a:ext cx="3537380" cy="1050352"/>
          </a:xfrm>
          <a:prstGeom prst="rect">
            <a:avLst/>
          </a:prstGeom>
        </p:spPr>
        <p:txBody>
          <a:bodyPr wrap="square">
            <a:spAutoFit/>
          </a:bodyPr>
          <a:lstStyle/>
          <a:p>
            <a:pPr marL="257175" indent="-257175" eaLnBrk="0" hangingPunct="0">
              <a:lnSpc>
                <a:spcPct val="150000"/>
              </a:lnSpc>
              <a:spcAft>
                <a:spcPct val="20000"/>
              </a:spcAft>
              <a:buFont typeface="Wingdings" pitchFamily="2" charset="2"/>
              <a:buChar char="Ø"/>
              <a:defRPr/>
            </a:pPr>
            <a:r>
              <a:rPr lang="zh-CN" altLang="en-US" sz="1440" b="1" dirty="0">
                <a:solidFill>
                  <a:srgbClr val="00B0F0"/>
                </a:solidFill>
                <a:latin typeface="微软雅黑" pitchFamily="34" charset="-122"/>
                <a:ea typeface="微软雅黑" pitchFamily="34" charset="-122"/>
              </a:rPr>
              <a:t>传统的自动化测试报告</a:t>
            </a:r>
            <a:r>
              <a:rPr lang="zh-CN" altLang="en-US" sz="1440" dirty="0">
                <a:solidFill>
                  <a:schemeClr val="tx2"/>
                </a:solidFill>
                <a:latin typeface="微软雅黑" pitchFamily="34" charset="-122"/>
                <a:ea typeface="微软雅黑" pitchFamily="34" charset="-122"/>
              </a:rPr>
              <a:t>（如上图）可读性很差，不能直观的体现整个测试过程</a:t>
            </a:r>
            <a:endParaRPr lang="en-US" altLang="zh-CN" sz="1440" dirty="0">
              <a:solidFill>
                <a:schemeClr val="tx2"/>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4"/>
          <a:srcRect/>
          <a:stretch>
            <a:fillRect/>
          </a:stretch>
        </p:blipFill>
        <p:spPr bwMode="auto">
          <a:xfrm>
            <a:off x="4428970" y="833299"/>
            <a:ext cx="4409814" cy="3780420"/>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544496" y="3545158"/>
            <a:ext cx="3721408" cy="1050352"/>
          </a:xfrm>
          <a:prstGeom prst="rect">
            <a:avLst/>
          </a:prstGeom>
        </p:spPr>
        <p:txBody>
          <a:bodyPr wrap="square">
            <a:spAutoFit/>
          </a:bodyPr>
          <a:lstStyle/>
          <a:p>
            <a:pPr marL="257175" indent="-257175" eaLnBrk="0" hangingPunct="0">
              <a:lnSpc>
                <a:spcPct val="150000"/>
              </a:lnSpc>
              <a:spcAft>
                <a:spcPct val="20000"/>
              </a:spcAft>
              <a:buFont typeface="Wingdings" pitchFamily="2" charset="2"/>
              <a:buChar char="Ø"/>
              <a:defRPr/>
            </a:pPr>
            <a:r>
              <a:rPr lang="zh-CN" altLang="en-US" sz="1440" b="1" dirty="0">
                <a:solidFill>
                  <a:srgbClr val="00B0F0"/>
                </a:solidFill>
                <a:latin typeface="微软雅黑" pitchFamily="34" charset="-122"/>
                <a:ea typeface="微软雅黑" pitchFamily="34" charset="-122"/>
              </a:rPr>
              <a:t>用户化的测试报告</a:t>
            </a:r>
            <a:r>
              <a:rPr lang="en-US" altLang="zh-CN" sz="1440" dirty="0">
                <a:solidFill>
                  <a:schemeClr val="tx2"/>
                </a:solidFill>
                <a:latin typeface="微软雅黑" pitchFamily="34" charset="-122"/>
                <a:ea typeface="微软雅黑" pitchFamily="34" charset="-122"/>
              </a:rPr>
              <a:t>(</a:t>
            </a:r>
            <a:r>
              <a:rPr lang="zh-CN" altLang="en-US" sz="1440" dirty="0">
                <a:solidFill>
                  <a:schemeClr val="tx2"/>
                </a:solidFill>
                <a:latin typeface="微软雅黑" pitchFamily="34" charset="-122"/>
                <a:ea typeface="微软雅黑" pitchFamily="34" charset="-122"/>
              </a:rPr>
              <a:t>右图</a:t>
            </a:r>
            <a:r>
              <a:rPr lang="en-US" altLang="zh-CN" sz="1440" dirty="0">
                <a:solidFill>
                  <a:schemeClr val="tx2"/>
                </a:solidFill>
                <a:latin typeface="微软雅黑" pitchFamily="34" charset="-122"/>
                <a:ea typeface="微软雅黑" pitchFamily="34" charset="-122"/>
              </a:rPr>
              <a:t>)</a:t>
            </a:r>
            <a:r>
              <a:rPr lang="zh-CN" altLang="en-US" sz="1440" dirty="0">
                <a:solidFill>
                  <a:schemeClr val="tx2"/>
                </a:solidFill>
                <a:latin typeface="微软雅黑" pitchFamily="34" charset="-122"/>
                <a:ea typeface="微软雅黑" pitchFamily="34" charset="-122"/>
              </a:rPr>
              <a:t>，可以非常直观的充分还原整个测试过程。极大提升测试结果的分析效率，降低分析难度</a:t>
            </a:r>
            <a:endParaRPr lang="en-US" altLang="zh-CN" sz="1440"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35961957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549" y="316364"/>
            <a:ext cx="5357433" cy="421482"/>
          </a:xfrm>
        </p:spPr>
        <p:txBody>
          <a:bodyPr>
            <a:noAutofit/>
          </a:bodyPr>
          <a:lstStyle/>
          <a:p>
            <a:r>
              <a:rPr lang="en-US" altLang="zh-CN" dirty="0"/>
              <a:t>Robot Framework</a:t>
            </a:r>
            <a:endParaRPr lang="en-US" altLang="en-US" dirty="0"/>
          </a:p>
        </p:txBody>
      </p:sp>
      <p:pic>
        <p:nvPicPr>
          <p:cNvPr id="16" name="Picture 2" descr="http://julienbrunet.github.io/robot-training/img/atdd-workflow.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42511" y="1021762"/>
            <a:ext cx="2613831" cy="332281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julienbrunet.github.io/robot-training/img/kw-driven-flow.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70814" y="1747869"/>
            <a:ext cx="4406890" cy="25967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70814" y="1021762"/>
            <a:ext cx="4406890" cy="646331"/>
          </a:xfrm>
          <a:prstGeom prst="rect">
            <a:avLst/>
          </a:prstGeom>
        </p:spPr>
        <p:txBody>
          <a:bodyPr wrap="square">
            <a:spAutoFit/>
          </a:bodyPr>
          <a:lstStyle/>
          <a:p>
            <a:r>
              <a:rPr lang="zh-CN" altLang="en-US" dirty="0">
                <a:solidFill>
                  <a:schemeClr val="accent1">
                    <a:lumMod val="75000"/>
                  </a:schemeClr>
                </a:solidFill>
                <a:latin typeface="Microsoft YaHei" panose="020B0503020204020204" pitchFamily="34" charset="-122"/>
                <a:ea typeface="Microsoft YaHei" panose="020B0503020204020204" pitchFamily="34" charset="-122"/>
              </a:rPr>
              <a:t>一个通用的、</a:t>
            </a:r>
            <a:r>
              <a:rPr lang="en-US" altLang="zh-CN" dirty="0">
                <a:solidFill>
                  <a:schemeClr val="accent1">
                    <a:lumMod val="75000"/>
                  </a:schemeClr>
                </a:solidFill>
                <a:latin typeface="Microsoft YaHei" panose="020B0503020204020204" pitchFamily="34" charset="-122"/>
                <a:ea typeface="Microsoft YaHei" panose="020B0503020204020204" pitchFamily="34" charset="-122"/>
              </a:rPr>
              <a:t>ATDD</a:t>
            </a:r>
            <a:r>
              <a:rPr lang="zh-CN" altLang="en-US" dirty="0">
                <a:solidFill>
                  <a:schemeClr val="accent1">
                    <a:lumMod val="75000"/>
                  </a:schemeClr>
                </a:solidFill>
                <a:latin typeface="Microsoft YaHei" panose="020B0503020204020204" pitchFamily="34" charset="-122"/>
                <a:ea typeface="Microsoft YaHei" panose="020B0503020204020204" pitchFamily="34" charset="-122"/>
              </a:rPr>
              <a:t>的自动化测试框架，易于使用表格来组织测试过程和测试数据</a:t>
            </a:r>
            <a:endParaRPr lang="zh-CN" altLang="en-US" dirty="0">
              <a:solidFill>
                <a:schemeClr val="accent1">
                  <a:lumMod val="75000"/>
                </a:schemeClr>
              </a:solidFill>
            </a:endParaRPr>
          </a:p>
        </p:txBody>
      </p:sp>
      <p:sp>
        <p:nvSpPr>
          <p:cNvPr id="5" name="文本框 4"/>
          <p:cNvSpPr txBox="1"/>
          <p:nvPr/>
        </p:nvSpPr>
        <p:spPr>
          <a:xfrm>
            <a:off x="587549" y="3419628"/>
            <a:ext cx="662682" cy="369332"/>
          </a:xfrm>
          <a:prstGeom prst="rect">
            <a:avLst/>
          </a:prstGeom>
          <a:noFill/>
        </p:spPr>
        <p:txBody>
          <a:bodyPr wrap="none" rtlCol="0">
            <a:spAutoFit/>
          </a:bodyPr>
          <a:lstStyle/>
          <a:p>
            <a:r>
              <a:rPr lang="en-US" altLang="zh-CN" dirty="0">
                <a:solidFill>
                  <a:srgbClr val="0070C0"/>
                </a:solidFill>
              </a:rPr>
              <a:t>Tools</a:t>
            </a:r>
            <a:endParaRPr lang="zh-CN" altLang="en-US" dirty="0">
              <a:solidFill>
                <a:srgbClr val="0070C0"/>
              </a:solidFill>
            </a:endParaRPr>
          </a:p>
        </p:txBody>
      </p:sp>
      <p:sp>
        <p:nvSpPr>
          <p:cNvPr id="20" name="文本框 19"/>
          <p:cNvSpPr txBox="1"/>
          <p:nvPr/>
        </p:nvSpPr>
        <p:spPr>
          <a:xfrm>
            <a:off x="652356" y="2382921"/>
            <a:ext cx="620554" cy="369332"/>
          </a:xfrm>
          <a:prstGeom prst="rect">
            <a:avLst/>
          </a:prstGeom>
          <a:noFill/>
        </p:spPr>
        <p:txBody>
          <a:bodyPr wrap="none" rtlCol="0">
            <a:spAutoFit/>
          </a:bodyPr>
          <a:lstStyle/>
          <a:p>
            <a:r>
              <a:rPr lang="en-US" altLang="zh-CN" dirty="0">
                <a:solidFill>
                  <a:srgbClr val="0070C0"/>
                </a:solidFill>
              </a:rPr>
              <a:t>Data</a:t>
            </a:r>
            <a:endParaRPr lang="zh-CN" altLang="en-US" dirty="0">
              <a:solidFill>
                <a:srgbClr val="0070C0"/>
              </a:solidFill>
            </a:endParaRPr>
          </a:p>
        </p:txBody>
      </p:sp>
    </p:spTree>
    <p:extLst>
      <p:ext uri="{BB962C8B-B14F-4D97-AF65-F5344CB8AC3E}">
        <p14:creationId xmlns:p14="http://schemas.microsoft.com/office/powerpoint/2010/main" val="3841022102"/>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388" y="314364"/>
            <a:ext cx="5357433" cy="421482"/>
          </a:xfrm>
        </p:spPr>
        <p:txBody>
          <a:bodyPr>
            <a:normAutofit fontScale="90000"/>
          </a:bodyPr>
          <a:lstStyle/>
          <a:p>
            <a:r>
              <a:rPr lang="en-US" altLang="zh-CN" dirty="0"/>
              <a:t>RF </a:t>
            </a:r>
            <a:r>
              <a:rPr lang="zh-CN" altLang="en-US" dirty="0"/>
              <a:t>报告</a:t>
            </a:r>
            <a:endParaRPr lang="en-US" altLang="en-US" dirty="0"/>
          </a:p>
        </p:txBody>
      </p:sp>
      <p:pic>
        <p:nvPicPr>
          <p:cNvPr id="3" name="图片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08936" y="817705"/>
            <a:ext cx="6222573" cy="4011431"/>
          </a:xfrm>
          <a:prstGeom prst="rect">
            <a:avLst/>
          </a:prstGeom>
        </p:spPr>
      </p:pic>
    </p:spTree>
    <p:extLst>
      <p:ext uri="{BB962C8B-B14F-4D97-AF65-F5344CB8AC3E}">
        <p14:creationId xmlns:p14="http://schemas.microsoft.com/office/powerpoint/2010/main" val="1622063258"/>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388" y="363525"/>
            <a:ext cx="5357433" cy="421482"/>
          </a:xfrm>
        </p:spPr>
        <p:txBody>
          <a:bodyPr>
            <a:normAutofit fontScale="90000"/>
          </a:bodyPr>
          <a:lstStyle/>
          <a:p>
            <a:r>
              <a:rPr lang="en-US" altLang="zh-CN" dirty="0"/>
              <a:t>RF </a:t>
            </a:r>
            <a:r>
              <a:rPr lang="zh-CN" altLang="en-US" dirty="0"/>
              <a:t>自带的标准库</a:t>
            </a:r>
            <a:endParaRPr lang="en-US" altLang="en-US" dirty="0"/>
          </a:p>
        </p:txBody>
      </p:sp>
      <p:pic>
        <p:nvPicPr>
          <p:cNvPr id="3" name="图片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44291" y="696517"/>
            <a:ext cx="8229600" cy="3444773"/>
          </a:xfrm>
          <a:prstGeom prst="rect">
            <a:avLst/>
          </a:prstGeom>
        </p:spPr>
      </p:pic>
      <p:sp>
        <p:nvSpPr>
          <p:cNvPr id="4" name="矩形 3"/>
          <p:cNvSpPr/>
          <p:nvPr/>
        </p:nvSpPr>
        <p:spPr>
          <a:xfrm>
            <a:off x="538388" y="4609159"/>
            <a:ext cx="6221491" cy="341632"/>
          </a:xfrm>
          <a:prstGeom prst="rect">
            <a:avLst/>
          </a:prstGeom>
        </p:spPr>
        <p:txBody>
          <a:bodyPr wrap="square">
            <a:spAutoFit/>
          </a:bodyPr>
          <a:lstStyle/>
          <a:p>
            <a:r>
              <a:rPr lang="en-US" altLang="zh-CN" sz="1620" dirty="0"/>
              <a:t>http://robotframework.org/robotframework/#standard-libraries</a:t>
            </a:r>
            <a:endParaRPr lang="zh-CN" altLang="en-US" sz="1620" dirty="0"/>
          </a:p>
        </p:txBody>
      </p:sp>
    </p:spTree>
    <p:extLst>
      <p:ext uri="{BB962C8B-B14F-4D97-AF65-F5344CB8AC3E}">
        <p14:creationId xmlns:p14="http://schemas.microsoft.com/office/powerpoint/2010/main" val="1998246604"/>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3671" y="1599642"/>
            <a:ext cx="8229600" cy="2471257"/>
          </a:xfrm>
          <a:prstGeom prst="rect">
            <a:avLst/>
          </a:prstGeom>
        </p:spPr>
      </p:pic>
      <p:sp>
        <p:nvSpPr>
          <p:cNvPr id="2" name="Title 1"/>
          <p:cNvSpPr>
            <a:spLocks noGrp="1"/>
          </p:cNvSpPr>
          <p:nvPr>
            <p:ph type="title"/>
          </p:nvPr>
        </p:nvSpPr>
        <p:spPr>
          <a:xfrm>
            <a:off x="715368" y="314364"/>
            <a:ext cx="5357433" cy="421482"/>
          </a:xfrm>
        </p:spPr>
        <p:txBody>
          <a:bodyPr>
            <a:normAutofit fontScale="90000"/>
          </a:bodyPr>
          <a:lstStyle/>
          <a:p>
            <a:r>
              <a:rPr lang="en-US" altLang="zh-CN" dirty="0"/>
              <a:t>RF </a:t>
            </a:r>
            <a:r>
              <a:rPr lang="zh-CN" altLang="en-US" dirty="0"/>
              <a:t>插件</a:t>
            </a:r>
            <a:endParaRPr lang="en-US" altLang="en-US" dirty="0"/>
          </a:p>
        </p:txBody>
      </p:sp>
      <p:sp>
        <p:nvSpPr>
          <p:cNvPr id="7" name="矩形 6"/>
          <p:cNvSpPr/>
          <p:nvPr/>
        </p:nvSpPr>
        <p:spPr bwMode="gray">
          <a:xfrm>
            <a:off x="457200" y="1599643"/>
            <a:ext cx="2217174" cy="219326"/>
          </a:xfrm>
          <a:prstGeom prst="rect">
            <a:avLst/>
          </a:prstGeom>
          <a:noFill/>
          <a:ln w="12700" algn="ctr">
            <a:solidFill>
              <a:srgbClr val="FF0000"/>
            </a:solidFill>
            <a:prstDash val="sysDash"/>
            <a:miter lim="800000"/>
            <a:headEnd/>
            <a:tailEnd/>
          </a:ln>
          <a:effectLst/>
        </p:spPr>
        <p:txBody>
          <a:bodyPr wrap="none" rtlCol="0" anchor="ctr"/>
          <a:lstStyle/>
          <a:p>
            <a:pPr algn="ctr"/>
            <a:endParaRPr lang="zh-CN" altLang="en-US" sz="1620"/>
          </a:p>
        </p:txBody>
      </p:sp>
    </p:spTree>
    <p:extLst>
      <p:ext uri="{BB962C8B-B14F-4D97-AF65-F5344CB8AC3E}">
        <p14:creationId xmlns:p14="http://schemas.microsoft.com/office/powerpoint/2010/main" val="1210804022"/>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95" y="334029"/>
            <a:ext cx="5357433" cy="421482"/>
          </a:xfrm>
        </p:spPr>
        <p:txBody>
          <a:bodyPr>
            <a:normAutofit fontScale="90000"/>
          </a:bodyPr>
          <a:lstStyle/>
          <a:p>
            <a:r>
              <a:rPr lang="en-US" altLang="zh-CN" dirty="0"/>
              <a:t>RF </a:t>
            </a:r>
            <a:r>
              <a:rPr lang="zh-CN" altLang="en-US" dirty="0"/>
              <a:t>扩展库</a:t>
            </a:r>
            <a:endParaRPr lang="en-US" altLang="en-US" dirty="0"/>
          </a:p>
        </p:txBody>
      </p:sp>
      <p:pic>
        <p:nvPicPr>
          <p:cNvPr id="5" name="图片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54274" y="662401"/>
            <a:ext cx="5971575" cy="4191930"/>
          </a:xfrm>
          <a:prstGeom prst="rect">
            <a:avLst/>
          </a:prstGeom>
        </p:spPr>
      </p:pic>
      <p:sp>
        <p:nvSpPr>
          <p:cNvPr id="6" name="文本框 5"/>
          <p:cNvSpPr txBox="1"/>
          <p:nvPr/>
        </p:nvSpPr>
        <p:spPr>
          <a:xfrm>
            <a:off x="702601" y="755511"/>
            <a:ext cx="1558818" cy="3788858"/>
          </a:xfrm>
          <a:prstGeom prst="rect">
            <a:avLst/>
          </a:prstGeom>
          <a:noFill/>
        </p:spPr>
        <p:txBody>
          <a:bodyPr wrap="square" rtlCol="0">
            <a:spAutoFit/>
          </a:bodyPr>
          <a:lstStyle/>
          <a:p>
            <a:pPr marL="257175" indent="-257175">
              <a:lnSpc>
                <a:spcPct val="150000"/>
              </a:lnSpc>
              <a:buFont typeface="Wingdings" panose="05000000000000000000" pitchFamily="2" charset="2"/>
              <a:buChar char="Ø"/>
            </a:pPr>
            <a:r>
              <a:rPr lang="en-US" altLang="zh-CN" dirty="0"/>
              <a:t>Selenium</a:t>
            </a:r>
          </a:p>
          <a:p>
            <a:pPr marL="257175" indent="-257175">
              <a:lnSpc>
                <a:spcPct val="150000"/>
              </a:lnSpc>
              <a:buFont typeface="Wingdings" panose="05000000000000000000" pitchFamily="2" charset="2"/>
              <a:buChar char="Ø"/>
            </a:pPr>
            <a:r>
              <a:rPr lang="en-US" altLang="zh-CN" dirty="0" err="1"/>
              <a:t>AutoIT</a:t>
            </a:r>
            <a:endParaRPr lang="en-US" altLang="zh-CN" dirty="0"/>
          </a:p>
          <a:p>
            <a:pPr marL="257175" indent="-257175">
              <a:lnSpc>
                <a:spcPct val="150000"/>
              </a:lnSpc>
              <a:buFont typeface="Wingdings" panose="05000000000000000000" pitchFamily="2" charset="2"/>
              <a:buChar char="Ø"/>
            </a:pPr>
            <a:r>
              <a:rPr lang="en-US" altLang="zh-CN" dirty="0" err="1"/>
              <a:t>Appium</a:t>
            </a:r>
            <a:endParaRPr lang="en-US" altLang="zh-CN" dirty="0"/>
          </a:p>
          <a:p>
            <a:pPr marL="257175" indent="-257175">
              <a:lnSpc>
                <a:spcPct val="150000"/>
              </a:lnSpc>
              <a:buFont typeface="Wingdings" panose="05000000000000000000" pitchFamily="2" charset="2"/>
              <a:buChar char="Ø"/>
            </a:pPr>
            <a:r>
              <a:rPr lang="en-US" altLang="zh-CN" dirty="0"/>
              <a:t>Android</a:t>
            </a:r>
          </a:p>
          <a:p>
            <a:pPr marL="257175" indent="-257175">
              <a:lnSpc>
                <a:spcPct val="150000"/>
              </a:lnSpc>
              <a:buFont typeface="Wingdings" panose="05000000000000000000" pitchFamily="2" charset="2"/>
              <a:buChar char="Ø"/>
            </a:pPr>
            <a:r>
              <a:rPr lang="en-US" altLang="zh-CN" dirty="0"/>
              <a:t>Database</a:t>
            </a:r>
          </a:p>
          <a:p>
            <a:pPr marL="257175" indent="-257175">
              <a:lnSpc>
                <a:spcPct val="150000"/>
              </a:lnSpc>
              <a:buFont typeface="Wingdings" panose="05000000000000000000" pitchFamily="2" charset="2"/>
              <a:buChar char="Ø"/>
            </a:pPr>
            <a:r>
              <a:rPr lang="en-US" altLang="zh-CN" dirty="0"/>
              <a:t>Http</a:t>
            </a:r>
          </a:p>
          <a:p>
            <a:pPr marL="257175" indent="-257175">
              <a:lnSpc>
                <a:spcPct val="150000"/>
              </a:lnSpc>
              <a:buFont typeface="Wingdings" panose="05000000000000000000" pitchFamily="2" charset="2"/>
              <a:buChar char="Ø"/>
            </a:pPr>
            <a:r>
              <a:rPr lang="en-US" altLang="zh-CN" dirty="0"/>
              <a:t>Image</a:t>
            </a:r>
          </a:p>
          <a:p>
            <a:pPr marL="257175" indent="-257175">
              <a:lnSpc>
                <a:spcPct val="150000"/>
              </a:lnSpc>
              <a:buFont typeface="Wingdings" panose="05000000000000000000" pitchFamily="2" charset="2"/>
              <a:buChar char="Ø"/>
            </a:pPr>
            <a:r>
              <a:rPr lang="en-US" altLang="zh-CN" dirty="0" err="1"/>
              <a:t>Sikuli</a:t>
            </a:r>
            <a:endParaRPr lang="en-US" altLang="zh-CN" dirty="0"/>
          </a:p>
          <a:p>
            <a:pPr marL="257175" indent="-257175">
              <a:lnSpc>
                <a:spcPct val="150000"/>
              </a:lnSpc>
              <a:buFont typeface="Wingdings" panose="05000000000000000000" pitchFamily="2" charset="2"/>
              <a:buChar char="Ø"/>
            </a:pPr>
            <a:r>
              <a:rPr lang="en-US" altLang="zh-CN" dirty="0"/>
              <a:t>……</a:t>
            </a:r>
          </a:p>
        </p:txBody>
      </p:sp>
    </p:spTree>
    <p:extLst>
      <p:ext uri="{BB962C8B-B14F-4D97-AF65-F5344CB8AC3E}">
        <p14:creationId xmlns:p14="http://schemas.microsoft.com/office/powerpoint/2010/main" val="2433173682"/>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PassCases.PNG">
            <a:extLst>
              <a:ext uri="{FF2B5EF4-FFF2-40B4-BE49-F238E27FC236}">
                <a16:creationId xmlns:a16="http://schemas.microsoft.com/office/drawing/2014/main" id="{F2AB7094-7B98-6662-D988-D4CEC878F014}"/>
              </a:ext>
            </a:extLst>
          </p:cNvPr>
          <p:cNvPicPr>
            <a:picLocks noChangeAspect="1"/>
          </p:cNvPicPr>
          <p:nvPr/>
        </p:nvPicPr>
        <p:blipFill>
          <a:blip r:embed="rId2" cstate="print"/>
          <a:srcRect/>
          <a:stretch>
            <a:fillRect/>
          </a:stretch>
        </p:blipFill>
        <p:spPr bwMode="auto">
          <a:xfrm>
            <a:off x="654356" y="968810"/>
            <a:ext cx="7270443" cy="3896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文本框 2">
            <a:extLst>
              <a:ext uri="{FF2B5EF4-FFF2-40B4-BE49-F238E27FC236}">
                <a16:creationId xmlns:a16="http://schemas.microsoft.com/office/drawing/2014/main" id="{37FC6E68-522B-0F95-0F50-C5622899F83E}"/>
              </a:ext>
            </a:extLst>
          </p:cNvPr>
          <p:cNvSpPr txBox="1"/>
          <p:nvPr/>
        </p:nvSpPr>
        <p:spPr>
          <a:xfrm>
            <a:off x="1491291" y="277050"/>
            <a:ext cx="5722336" cy="461665"/>
          </a:xfrm>
          <a:prstGeom prst="rect">
            <a:avLst/>
          </a:prstGeom>
          <a:noFill/>
        </p:spPr>
        <p:txBody>
          <a:bodyPr wrap="none" rtlCol="0">
            <a:spAutoFit/>
          </a:bodyPr>
          <a:lstStyle/>
          <a:p>
            <a:r>
              <a:rPr kumimoji="1" lang="en-US" altLang="zh-CN" sz="2400" b="1" dirty="0">
                <a:solidFill>
                  <a:srgbClr val="435CC8"/>
                </a:solidFill>
                <a:latin typeface="Microsoft YaHei" panose="020B0503020204020204" pitchFamily="34" charset="-122"/>
                <a:ea typeface="Microsoft YaHei" panose="020B0503020204020204" pitchFamily="34" charset="-122"/>
              </a:rPr>
              <a:t>Web</a:t>
            </a:r>
            <a:r>
              <a:rPr kumimoji="1" lang="zh-CN" altLang="en-US" sz="2400" b="1" dirty="0">
                <a:solidFill>
                  <a:srgbClr val="435CC8"/>
                </a:solidFill>
                <a:latin typeface="Microsoft YaHei" panose="020B0503020204020204" pitchFamily="34" charset="-122"/>
                <a:ea typeface="Microsoft YaHei" panose="020B0503020204020204" pitchFamily="34" charset="-122"/>
              </a:rPr>
              <a:t>和</a:t>
            </a:r>
            <a:r>
              <a:rPr kumimoji="1" lang="en-US" altLang="zh-CN" sz="2400" b="1" dirty="0">
                <a:solidFill>
                  <a:srgbClr val="435CC8"/>
                </a:solidFill>
                <a:latin typeface="Microsoft YaHei" panose="020B0503020204020204" pitchFamily="34" charset="-122"/>
                <a:ea typeface="Microsoft YaHei" panose="020B0503020204020204" pitchFamily="34" charset="-122"/>
              </a:rPr>
              <a:t>Windows</a:t>
            </a:r>
            <a:r>
              <a:rPr kumimoji="1" lang="zh-CN" altLang="en-US" sz="2400" b="1" dirty="0">
                <a:solidFill>
                  <a:srgbClr val="435CC8"/>
                </a:solidFill>
                <a:latin typeface="Microsoft YaHei" panose="020B0503020204020204" pitchFamily="34" charset="-122"/>
                <a:ea typeface="Microsoft YaHei" panose="020B0503020204020204" pitchFamily="34" charset="-122"/>
              </a:rPr>
              <a:t>一体化自动化测试框架</a:t>
            </a:r>
          </a:p>
        </p:txBody>
      </p:sp>
    </p:spTree>
    <p:extLst>
      <p:ext uri="{BB962C8B-B14F-4D97-AF65-F5344CB8AC3E}">
        <p14:creationId xmlns:p14="http://schemas.microsoft.com/office/powerpoint/2010/main" val="1216735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1DA2054A-47C8-7D42-0EDA-F762C57898A5}"/>
              </a:ext>
            </a:extLst>
          </p:cNvPr>
          <p:cNvSpPr txBox="1"/>
          <p:nvPr/>
        </p:nvSpPr>
        <p:spPr>
          <a:xfrm>
            <a:off x="1491291" y="277050"/>
            <a:ext cx="6560835" cy="461665"/>
          </a:xfrm>
          <a:prstGeom prst="rect">
            <a:avLst/>
          </a:prstGeom>
          <a:noFill/>
        </p:spPr>
        <p:txBody>
          <a:bodyPr wrap="none" rtlCol="0">
            <a:spAutoFit/>
          </a:bodyPr>
          <a:lstStyle/>
          <a:p>
            <a:r>
              <a:rPr kumimoji="1" lang="zh-CN" altLang="en-US" sz="2400" b="1" dirty="0">
                <a:solidFill>
                  <a:srgbClr val="435CC8"/>
                </a:solidFill>
                <a:latin typeface="Microsoft YaHei" panose="020B0503020204020204" pitchFamily="34" charset="-122"/>
                <a:ea typeface="Microsoft YaHei" panose="020B0503020204020204" pitchFamily="34" charset="-122"/>
              </a:rPr>
              <a:t>基于</a:t>
            </a:r>
            <a:r>
              <a:rPr kumimoji="1" lang="en" altLang="zh-CN" sz="2400" b="1" dirty="0" err="1">
                <a:solidFill>
                  <a:srgbClr val="435CC8"/>
                </a:solidFill>
                <a:latin typeface="Microsoft YaHei" panose="020B0503020204020204" pitchFamily="34" charset="-122"/>
                <a:ea typeface="Microsoft YaHei" panose="020B0503020204020204" pitchFamily="34" charset="-122"/>
              </a:rPr>
              <a:t>SpringBoot</a:t>
            </a:r>
            <a:r>
              <a:rPr kumimoji="1" lang="zh-CN" altLang="en-US" sz="2400" b="1" dirty="0">
                <a:solidFill>
                  <a:srgbClr val="435CC8"/>
                </a:solidFill>
                <a:latin typeface="Microsoft YaHei" panose="020B0503020204020204" pitchFamily="34" charset="-122"/>
                <a:ea typeface="Microsoft YaHei" panose="020B0503020204020204" pitchFamily="34" charset="-122"/>
              </a:rPr>
              <a:t>的高效模板化自动化测试框架</a:t>
            </a:r>
          </a:p>
        </p:txBody>
      </p:sp>
      <p:pic>
        <p:nvPicPr>
          <p:cNvPr id="2" name="图片 1">
            <a:extLst>
              <a:ext uri="{FF2B5EF4-FFF2-40B4-BE49-F238E27FC236}">
                <a16:creationId xmlns:a16="http://schemas.microsoft.com/office/drawing/2014/main" id="{F79BAB4F-C2BF-9F71-971B-2EC6B0F15DD4}"/>
              </a:ext>
            </a:extLst>
          </p:cNvPr>
          <p:cNvPicPr>
            <a:picLocks noChangeAspect="1"/>
          </p:cNvPicPr>
          <p:nvPr/>
        </p:nvPicPr>
        <p:blipFill>
          <a:blip r:embed="rId2"/>
          <a:stretch>
            <a:fillRect/>
          </a:stretch>
        </p:blipFill>
        <p:spPr>
          <a:xfrm>
            <a:off x="483936" y="831475"/>
            <a:ext cx="7804657" cy="3931270"/>
          </a:xfrm>
          <a:prstGeom prst="rect">
            <a:avLst/>
          </a:prstGeom>
        </p:spPr>
      </p:pic>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25DBCE7-F216-DDA5-AACC-BAE81E1FA380}"/>
              </a:ext>
            </a:extLst>
          </p:cNvPr>
          <p:cNvPicPr>
            <a:picLocks noChangeAspect="1"/>
          </p:cNvPicPr>
          <p:nvPr/>
        </p:nvPicPr>
        <p:blipFill>
          <a:blip r:embed="rId2"/>
          <a:stretch>
            <a:fillRect/>
          </a:stretch>
        </p:blipFill>
        <p:spPr>
          <a:xfrm>
            <a:off x="664028" y="532939"/>
            <a:ext cx="6213401" cy="4540562"/>
          </a:xfrm>
          <a:prstGeom prst="rect">
            <a:avLst/>
          </a:prstGeom>
        </p:spPr>
      </p:pic>
      <p:sp>
        <p:nvSpPr>
          <p:cNvPr id="2" name="标题 1">
            <a:extLst>
              <a:ext uri="{FF2B5EF4-FFF2-40B4-BE49-F238E27FC236}">
                <a16:creationId xmlns:a16="http://schemas.microsoft.com/office/drawing/2014/main" id="{0198ED31-08B5-82F3-C530-7C6FECF49C54}"/>
              </a:ext>
            </a:extLst>
          </p:cNvPr>
          <p:cNvSpPr>
            <a:spLocks noGrp="1"/>
          </p:cNvSpPr>
          <p:nvPr>
            <p:ph type="title"/>
          </p:nvPr>
        </p:nvSpPr>
        <p:spPr/>
        <p:txBody>
          <a:bodyPr/>
          <a:lstStyle/>
          <a:p>
            <a:r>
              <a:rPr kumimoji="1" lang="zh-CN" altLang="en-US" dirty="0"/>
              <a:t>自动化测试四象限</a:t>
            </a:r>
          </a:p>
        </p:txBody>
      </p:sp>
      <p:pic>
        <p:nvPicPr>
          <p:cNvPr id="7" name="图片 6">
            <a:extLst>
              <a:ext uri="{FF2B5EF4-FFF2-40B4-BE49-F238E27FC236}">
                <a16:creationId xmlns:a16="http://schemas.microsoft.com/office/drawing/2014/main" id="{FB4613DE-5A5D-B8EC-19F6-124D1FA5DE36}"/>
              </a:ext>
            </a:extLst>
          </p:cNvPr>
          <p:cNvPicPr>
            <a:picLocks noChangeAspect="1"/>
          </p:cNvPicPr>
          <p:nvPr/>
        </p:nvPicPr>
        <p:blipFill>
          <a:blip r:embed="rId3"/>
          <a:stretch>
            <a:fillRect/>
          </a:stretch>
        </p:blipFill>
        <p:spPr>
          <a:xfrm>
            <a:off x="7260771" y="1592035"/>
            <a:ext cx="1643743" cy="1643743"/>
          </a:xfrm>
          <a:prstGeom prst="rect">
            <a:avLst/>
          </a:prstGeom>
        </p:spPr>
      </p:pic>
      <p:sp>
        <p:nvSpPr>
          <p:cNvPr id="8" name="文本框 7">
            <a:extLst>
              <a:ext uri="{FF2B5EF4-FFF2-40B4-BE49-F238E27FC236}">
                <a16:creationId xmlns:a16="http://schemas.microsoft.com/office/drawing/2014/main" id="{9567D798-37AE-C52F-F939-AA80131198C0}"/>
              </a:ext>
            </a:extLst>
          </p:cNvPr>
          <p:cNvSpPr txBox="1"/>
          <p:nvPr/>
        </p:nvSpPr>
        <p:spPr>
          <a:xfrm>
            <a:off x="7515302" y="3235778"/>
            <a:ext cx="1300356" cy="738664"/>
          </a:xfrm>
          <a:prstGeom prst="rect">
            <a:avLst/>
          </a:prstGeom>
          <a:noFill/>
        </p:spPr>
        <p:txBody>
          <a:bodyPr wrap="none" rtlCol="0">
            <a:spAutoFit/>
          </a:bodyPr>
          <a:lstStyle/>
          <a:p>
            <a:r>
              <a:rPr kumimoji="1" lang="zh-CN" altLang="en-US" sz="1400" dirty="0">
                <a:solidFill>
                  <a:schemeClr val="accent1">
                    <a:lumMod val="60000"/>
                    <a:lumOff val="40000"/>
                  </a:schemeClr>
                </a:solidFill>
                <a:latin typeface="Microsoft YaHei" panose="020B0503020204020204" pitchFamily="34" charset="-122"/>
                <a:ea typeface="Microsoft YaHei" panose="020B0503020204020204" pitchFamily="34" charset="-122"/>
              </a:rPr>
              <a:t>详细讨论见：</a:t>
            </a:r>
            <a:endParaRPr kumimoji="1" lang="en-US" altLang="zh-CN" sz="1400" dirty="0">
              <a:solidFill>
                <a:schemeClr val="accent1">
                  <a:lumMod val="60000"/>
                  <a:lumOff val="40000"/>
                </a:schemeClr>
              </a:solidFill>
              <a:latin typeface="Microsoft YaHei" panose="020B0503020204020204" pitchFamily="34" charset="-122"/>
              <a:ea typeface="Microsoft YaHei" panose="020B0503020204020204" pitchFamily="34" charset="-122"/>
            </a:endParaRPr>
          </a:p>
          <a:p>
            <a:r>
              <a:rPr kumimoji="1" lang="zh-CN" altLang="en-US" sz="1400" dirty="0">
                <a:solidFill>
                  <a:schemeClr val="accent1">
                    <a:lumMod val="60000"/>
                    <a:lumOff val="40000"/>
                  </a:schemeClr>
                </a:solidFill>
                <a:latin typeface="Microsoft YaHei" panose="020B0503020204020204" pitchFamily="34" charset="-122"/>
                <a:ea typeface="Microsoft YaHei" panose="020B0503020204020204" pitchFamily="34" charset="-122"/>
              </a:rPr>
              <a:t>软件质量报道</a:t>
            </a:r>
            <a:endParaRPr kumimoji="1" lang="en-US" altLang="zh-CN" sz="1400" dirty="0">
              <a:solidFill>
                <a:schemeClr val="accent1">
                  <a:lumMod val="60000"/>
                  <a:lumOff val="40000"/>
                </a:schemeClr>
              </a:solidFill>
              <a:latin typeface="Microsoft YaHei" panose="020B0503020204020204" pitchFamily="34" charset="-122"/>
              <a:ea typeface="Microsoft YaHei" panose="020B0503020204020204" pitchFamily="34" charset="-122"/>
            </a:endParaRPr>
          </a:p>
          <a:p>
            <a:r>
              <a:rPr kumimoji="1" lang="zh-CN" altLang="en-US" sz="1400" dirty="0">
                <a:solidFill>
                  <a:schemeClr val="accent1">
                    <a:lumMod val="60000"/>
                    <a:lumOff val="40000"/>
                  </a:schemeClr>
                </a:solidFill>
                <a:latin typeface="Microsoft YaHei" panose="020B0503020204020204" pitchFamily="34" charset="-122"/>
                <a:ea typeface="Microsoft YaHei" panose="020B0503020204020204" pitchFamily="34" charset="-122"/>
              </a:rPr>
              <a:t>公众号的文章</a:t>
            </a:r>
          </a:p>
        </p:txBody>
      </p:sp>
    </p:spTree>
    <p:extLst>
      <p:ext uri="{BB962C8B-B14F-4D97-AF65-F5344CB8AC3E}">
        <p14:creationId xmlns:p14="http://schemas.microsoft.com/office/powerpoint/2010/main" val="731681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DA735-995D-8341-9080-10C912C92A08}"/>
              </a:ext>
            </a:extLst>
          </p:cNvPr>
          <p:cNvSpPr txBox="1">
            <a:spLocks/>
          </p:cNvSpPr>
          <p:nvPr/>
        </p:nvSpPr>
        <p:spPr>
          <a:xfrm>
            <a:off x="1578165" y="330862"/>
            <a:ext cx="5501062" cy="60079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a:lstStyle>
          <a:p>
            <a:r>
              <a:rPr kumimoji="1" lang="en-US" altLang="zh-CN" sz="2800" b="1" dirty="0" err="1">
                <a:solidFill>
                  <a:srgbClr val="0070C0"/>
                </a:solidFill>
                <a:latin typeface="Microsoft YaHei" panose="020B0503020204020204" pitchFamily="34" charset="-122"/>
                <a:ea typeface="Microsoft YaHei" panose="020B0503020204020204" pitchFamily="34" charset="-122"/>
              </a:rPr>
              <a:t>RF+Selenium</a:t>
            </a:r>
            <a:r>
              <a:rPr kumimoji="1" lang="zh-CN" altLang="en-US" sz="2800" b="1" dirty="0">
                <a:solidFill>
                  <a:srgbClr val="0070C0"/>
                </a:solidFill>
                <a:latin typeface="Microsoft YaHei" panose="020B0503020204020204" pitchFamily="34" charset="-122"/>
                <a:ea typeface="Microsoft YaHei" panose="020B0503020204020204" pitchFamily="34" charset="-122"/>
              </a:rPr>
              <a:t> 完成某页面测试</a:t>
            </a:r>
            <a:endParaRPr kumimoji="1" lang="zh-CN" altLang="en-US" dirty="0"/>
          </a:p>
        </p:txBody>
      </p:sp>
      <p:pic>
        <p:nvPicPr>
          <p:cNvPr id="3" name="图片 2">
            <a:extLst>
              <a:ext uri="{FF2B5EF4-FFF2-40B4-BE49-F238E27FC236}">
                <a16:creationId xmlns:a16="http://schemas.microsoft.com/office/drawing/2014/main" id="{5A08DF1F-6194-A636-67B3-678A00E18E7E}"/>
              </a:ext>
            </a:extLst>
          </p:cNvPr>
          <p:cNvPicPr>
            <a:picLocks noChangeAspect="1"/>
          </p:cNvPicPr>
          <p:nvPr/>
        </p:nvPicPr>
        <p:blipFill>
          <a:blip r:embed="rId3"/>
          <a:stretch>
            <a:fillRect/>
          </a:stretch>
        </p:blipFill>
        <p:spPr>
          <a:xfrm>
            <a:off x="1445343" y="931661"/>
            <a:ext cx="5824370" cy="3977290"/>
          </a:xfrm>
          <a:prstGeom prst="rect">
            <a:avLst/>
          </a:prstGeom>
        </p:spPr>
      </p:pic>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latin typeface="微软雅黑" panose="020B0503020204020204" pitchFamily="34" charset="-122"/>
                <a:ea typeface="微软雅黑" panose="020B0503020204020204" pitchFamily="34" charset="-122"/>
              </a:rPr>
              <a:t>小结</a:t>
            </a:r>
          </a:p>
        </p:txBody>
      </p:sp>
      <p:sp>
        <p:nvSpPr>
          <p:cNvPr id="167" name="概念，学习要点的概念介绍，以及在工作中什么场景会用到"/>
          <p:cNvSpPr txBox="1"/>
          <p:nvPr/>
        </p:nvSpPr>
        <p:spPr>
          <a:xfrm>
            <a:off x="1018339" y="1110469"/>
            <a:ext cx="2580267" cy="3175228"/>
          </a:xfrm>
          <a:prstGeom prst="rect">
            <a:avLst/>
          </a:prstGeom>
          <a:ln w="12700">
            <a:miter lim="400000"/>
          </a:ln>
        </p:spPr>
        <p:txBody>
          <a:bodyPr wrap="square" lIns="50800" tIns="50800" rIns="50800" bIns="50800" anchor="ctr">
            <a:spAutoFit/>
          </a:bodyPr>
          <a:lstStyle/>
          <a:p>
            <a:pPr marL="457200" indent="-457200">
              <a:spcBef>
                <a:spcPct val="20000"/>
              </a:spcBef>
              <a:spcAft>
                <a:spcPts val="240"/>
              </a:spcAft>
              <a:buClr>
                <a:srgbClr val="0070C0"/>
              </a:buClr>
              <a:buSzPct val="80000"/>
              <a:buFont typeface="+mj-ea"/>
              <a:buAutoNum type="circleNumDbPlain"/>
              <a:defRPr/>
            </a:pPr>
            <a:r>
              <a:rPr lang="zh-CN" altLang="en-US" sz="2000" dirty="0">
                <a:ea typeface="楷体"/>
              </a:rPr>
              <a:t>全</a:t>
            </a:r>
            <a:r>
              <a:rPr lang="en-US" altLang="zh-CN" sz="2000" dirty="0">
                <a:ea typeface="楷体"/>
              </a:rPr>
              <a:t>SDLC</a:t>
            </a:r>
            <a:endParaRPr lang="zh-CN" altLang="en-US" sz="2000" dirty="0">
              <a:ea typeface="楷体"/>
            </a:endParaRPr>
          </a:p>
          <a:p>
            <a:pPr marL="457200" indent="-457200">
              <a:spcBef>
                <a:spcPct val="20000"/>
              </a:spcBef>
              <a:spcAft>
                <a:spcPts val="240"/>
              </a:spcAft>
              <a:buClr>
                <a:srgbClr val="0070C0"/>
              </a:buClr>
              <a:buSzPct val="80000"/>
              <a:buFont typeface="+mj-ea"/>
              <a:buAutoNum type="circleNumDbPlain"/>
              <a:defRPr/>
            </a:pPr>
            <a:r>
              <a:rPr lang="zh-CN" altLang="en-US" sz="2000" dirty="0">
                <a:ea typeface="楷体"/>
              </a:rPr>
              <a:t>高度集成</a:t>
            </a:r>
          </a:p>
          <a:p>
            <a:pPr marL="457200" indent="-457200">
              <a:spcBef>
                <a:spcPct val="20000"/>
              </a:spcBef>
              <a:spcAft>
                <a:spcPts val="240"/>
              </a:spcAft>
              <a:buClr>
                <a:srgbClr val="0070C0"/>
              </a:buClr>
              <a:buSzPct val="80000"/>
              <a:buFont typeface="+mj-ea"/>
              <a:buAutoNum type="circleNumDbPlain"/>
              <a:defRPr/>
            </a:pPr>
            <a:r>
              <a:rPr lang="zh-CN" altLang="en-US" sz="2000" dirty="0">
                <a:ea typeface="楷体"/>
              </a:rPr>
              <a:t>跨平台</a:t>
            </a:r>
          </a:p>
          <a:p>
            <a:pPr marL="457200" indent="-457200">
              <a:spcBef>
                <a:spcPct val="20000"/>
              </a:spcBef>
              <a:spcAft>
                <a:spcPts val="240"/>
              </a:spcAft>
              <a:buClr>
                <a:srgbClr val="0070C0"/>
              </a:buClr>
              <a:buSzPct val="80000"/>
              <a:buFont typeface="+mj-ea"/>
              <a:buAutoNum type="circleNumDbPlain"/>
              <a:defRPr/>
            </a:pPr>
            <a:r>
              <a:rPr lang="zh-CN" altLang="en-US" sz="2000" dirty="0">
                <a:ea typeface="楷体"/>
              </a:rPr>
              <a:t>过程透明</a:t>
            </a:r>
          </a:p>
          <a:p>
            <a:pPr marL="457200" indent="-457200">
              <a:spcBef>
                <a:spcPct val="20000"/>
              </a:spcBef>
              <a:spcAft>
                <a:spcPts val="240"/>
              </a:spcAft>
              <a:buClr>
                <a:srgbClr val="0070C0"/>
              </a:buClr>
              <a:buSzPct val="80000"/>
              <a:buFont typeface="+mj-ea"/>
              <a:buAutoNum type="circleNumDbPlain"/>
              <a:defRPr/>
            </a:pPr>
            <a:r>
              <a:rPr lang="zh-CN" altLang="en-US" sz="2000" dirty="0">
                <a:ea typeface="楷体"/>
              </a:rPr>
              <a:t>可测试性保障</a:t>
            </a:r>
          </a:p>
          <a:p>
            <a:pPr marL="457200" indent="-457200">
              <a:spcBef>
                <a:spcPct val="20000"/>
              </a:spcBef>
              <a:spcAft>
                <a:spcPts val="240"/>
              </a:spcAft>
              <a:buClr>
                <a:srgbClr val="0070C0"/>
              </a:buClr>
              <a:buSzPct val="80000"/>
              <a:buFont typeface="+mj-ea"/>
              <a:buAutoNum type="circleNumDbPlain"/>
              <a:defRPr/>
            </a:pPr>
            <a:r>
              <a:rPr lang="zh-CN" altLang="en-US" sz="2000" dirty="0">
                <a:ea typeface="楷体"/>
              </a:rPr>
              <a:t>需求可执行</a:t>
            </a:r>
          </a:p>
          <a:p>
            <a:pPr marL="457200" indent="-457200">
              <a:spcBef>
                <a:spcPct val="20000"/>
              </a:spcBef>
              <a:spcAft>
                <a:spcPts val="240"/>
              </a:spcAft>
              <a:buClr>
                <a:srgbClr val="0070C0"/>
              </a:buClr>
              <a:buSzPct val="80000"/>
              <a:buFont typeface="+mj-ea"/>
              <a:buAutoNum type="circleNumDbPlain"/>
              <a:defRPr/>
            </a:pPr>
            <a:r>
              <a:rPr lang="zh-CN" altLang="en-US" sz="2000" dirty="0">
                <a:ea typeface="楷体"/>
              </a:rPr>
              <a:t>支持敏捷、</a:t>
            </a:r>
            <a:r>
              <a:rPr lang="en-US" altLang="zh-CN" sz="2000" dirty="0">
                <a:ea typeface="楷体"/>
              </a:rPr>
              <a:t>CD</a:t>
            </a:r>
            <a:r>
              <a:rPr lang="zh-CN" altLang="en-US" sz="2000" dirty="0">
                <a:ea typeface="楷体"/>
              </a:rPr>
              <a:t>、</a:t>
            </a:r>
          </a:p>
          <a:p>
            <a:pPr marL="457200" indent="-457200">
              <a:spcBef>
                <a:spcPct val="20000"/>
              </a:spcBef>
              <a:spcAft>
                <a:spcPts val="240"/>
              </a:spcAft>
              <a:buClr>
                <a:srgbClr val="0070C0"/>
              </a:buClr>
              <a:buSzPct val="80000"/>
              <a:buFont typeface="+mj-ea"/>
              <a:buAutoNum type="circleNumDbPlain"/>
              <a:defRPr/>
            </a:pPr>
            <a:r>
              <a:rPr lang="en-US" altLang="zh-CN" sz="2000" dirty="0">
                <a:ea typeface="楷体"/>
              </a:rPr>
              <a:t>DevOps</a:t>
            </a:r>
            <a:endParaRPr lang="zh-CN" altLang="en-US" sz="2000" dirty="0">
              <a:ea typeface="楷体"/>
            </a:endParaRPr>
          </a:p>
        </p:txBody>
      </p:sp>
      <p:pic>
        <p:nvPicPr>
          <p:cNvPr id="4" name="图片 3">
            <a:extLst>
              <a:ext uri="{FF2B5EF4-FFF2-40B4-BE49-F238E27FC236}">
                <a16:creationId xmlns:a16="http://schemas.microsoft.com/office/drawing/2014/main" id="{F65ED40C-4028-169B-2C06-825CE02A1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705" y="640018"/>
            <a:ext cx="4274956" cy="3863463"/>
          </a:xfrm>
          <a:prstGeom prst="rect">
            <a:avLst/>
          </a:prstGeom>
        </p:spPr>
      </p:pic>
    </p:spTree>
    <p:extLst>
      <p:ext uri="{BB962C8B-B14F-4D97-AF65-F5344CB8AC3E}">
        <p14:creationId xmlns:p14="http://schemas.microsoft.com/office/powerpoint/2010/main" val="1979668214"/>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r>
              <a:rPr kumimoji="1" lang="zh-CN" altLang="en-US" sz="2400" dirty="0">
                <a:latin typeface="微软雅黑" panose="020B0503020204020204" pitchFamily="34" charset="-122"/>
                <a:ea typeface="微软雅黑" panose="020B0503020204020204" pitchFamily="34" charset="-122"/>
              </a:rPr>
              <a:t>提问与思考</a:t>
            </a:r>
          </a:p>
        </p:txBody>
      </p:sp>
      <p:sp>
        <p:nvSpPr>
          <p:cNvPr id="6" name="文本框 5">
            <a:extLst>
              <a:ext uri="{FF2B5EF4-FFF2-40B4-BE49-F238E27FC236}">
                <a16:creationId xmlns:a16="http://schemas.microsoft.com/office/drawing/2014/main" id="{67E758D6-5422-6522-2C47-8D9B9455CA50}"/>
              </a:ext>
            </a:extLst>
          </p:cNvPr>
          <p:cNvSpPr txBox="1"/>
          <p:nvPr/>
        </p:nvSpPr>
        <p:spPr>
          <a:xfrm>
            <a:off x="683341" y="1253093"/>
            <a:ext cx="8155859" cy="1945276"/>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自动化测试中录制脚本轻松搞定，为何没有成为功能测试自动化脚本开发的主流？</a:t>
            </a:r>
            <a:endParaRPr lang="en-US"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采用开源自动化测试框架还是自己开发自动化测试框架好呢？</a:t>
            </a:r>
            <a:endParaRPr lang="en-US"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大家都重视自动化测试，但往往效果不够好，问题在哪里？</a:t>
            </a:r>
            <a:endParaRPr lang="zh-CN" altLang="zh-CN" sz="2000" dirty="0">
              <a:ea typeface="楷体"/>
            </a:endParaRPr>
          </a:p>
        </p:txBody>
      </p:sp>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r>
              <a:rPr kumimoji="1" lang="zh-CN" altLang="en-US" sz="2400" dirty="0">
                <a:latin typeface="微软雅黑" panose="020B0503020204020204" pitchFamily="34" charset="-122"/>
                <a:ea typeface="微软雅黑" panose="020B0503020204020204" pitchFamily="34" charset="-122"/>
              </a:rPr>
              <a:t>实验</a:t>
            </a:r>
            <a:r>
              <a:rPr kumimoji="1" lang="en-US" altLang="zh-CN" sz="2400" dirty="0">
                <a:latin typeface="微软雅黑" panose="020B0503020204020204" pitchFamily="34" charset="-122"/>
                <a:ea typeface="微软雅黑" panose="020B0503020204020204" pitchFamily="34" charset="-122"/>
              </a:rPr>
              <a:t>6</a:t>
            </a:r>
            <a:r>
              <a:rPr kumimoji="1" lang="zh-CN" altLang="en-US" sz="2400" dirty="0">
                <a:latin typeface="微软雅黑" panose="020B0503020204020204" pitchFamily="34" charset="-122"/>
                <a:ea typeface="微软雅黑" panose="020B0503020204020204" pitchFamily="34" charset="-122"/>
              </a:rPr>
              <a:t> </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部署自动化测试框架</a:t>
            </a:r>
            <a:r>
              <a:rPr lang="zh-CN" altLang="zh-CN" sz="1600" dirty="0">
                <a:effectLst/>
              </a:rPr>
              <a:t> </a:t>
            </a:r>
            <a:endParaRPr kumimoji="1" lang="zh-CN" altLang="en-US"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7E758D6-5422-6522-2C47-8D9B9455CA50}"/>
              </a:ext>
            </a:extLst>
          </p:cNvPr>
          <p:cNvSpPr txBox="1"/>
          <p:nvPr/>
        </p:nvSpPr>
        <p:spPr>
          <a:xfrm>
            <a:off x="531746" y="896449"/>
            <a:ext cx="8155859" cy="3622658"/>
          </a:xfrm>
          <a:prstGeom prst="rect">
            <a:avLst/>
          </a:prstGeom>
          <a:noFill/>
        </p:spPr>
        <p:txBody>
          <a:bodyPr wrap="square">
            <a:spAutoFit/>
          </a:bodyPr>
          <a:lstStyle/>
          <a:p>
            <a:pPr marL="457200" indent="-457200">
              <a:lnSpc>
                <a:spcPct val="140000"/>
              </a:lnSpc>
              <a:spcAft>
                <a:spcPts val="240"/>
              </a:spcAft>
              <a:buClr>
                <a:srgbClr val="0070C0"/>
              </a:buClr>
              <a:buSzPct val="80000"/>
              <a:buFont typeface="+mj-ea"/>
              <a:buAutoNum type="circleNumDbPlain"/>
              <a:defRPr/>
            </a:pPr>
            <a:r>
              <a:rPr lang="zh-CN" altLang="zh-CN" sz="2000" dirty="0">
                <a:ea typeface="楷体"/>
              </a:rPr>
              <a:t>下载安装</a:t>
            </a:r>
            <a:r>
              <a:rPr lang="en-US" altLang="zh-CN" sz="2000" dirty="0">
                <a:ea typeface="楷体"/>
              </a:rPr>
              <a:t>Robot framework</a:t>
            </a:r>
            <a:r>
              <a:rPr lang="zh-CN" altLang="zh-CN" sz="2000" dirty="0">
                <a:ea typeface="楷体"/>
              </a:rPr>
              <a:t>；</a:t>
            </a:r>
          </a:p>
          <a:p>
            <a:pPr marL="457200" indent="-457200">
              <a:lnSpc>
                <a:spcPct val="140000"/>
              </a:lnSpc>
              <a:spcAft>
                <a:spcPts val="240"/>
              </a:spcAft>
              <a:buClr>
                <a:srgbClr val="0070C0"/>
              </a:buClr>
              <a:buSzPct val="80000"/>
              <a:buFont typeface="+mj-ea"/>
              <a:buAutoNum type="circleNumDbPlain"/>
              <a:defRPr/>
            </a:pPr>
            <a:r>
              <a:rPr lang="zh-CN" altLang="zh-CN" sz="2000" dirty="0">
                <a:ea typeface="楷体"/>
              </a:rPr>
              <a:t>安装</a:t>
            </a:r>
            <a:r>
              <a:rPr lang="en-US" altLang="zh-CN" sz="2000" dirty="0">
                <a:ea typeface="楷体"/>
              </a:rPr>
              <a:t>Robot framework</a:t>
            </a:r>
            <a:r>
              <a:rPr lang="zh-CN" altLang="zh-CN" sz="2000" dirty="0">
                <a:ea typeface="楷体"/>
              </a:rPr>
              <a:t>的</a:t>
            </a:r>
            <a:r>
              <a:rPr lang="en-US" altLang="zh-CN" sz="2000" dirty="0">
                <a:ea typeface="楷体"/>
              </a:rPr>
              <a:t>GUI</a:t>
            </a:r>
            <a:r>
              <a:rPr lang="zh-CN" altLang="zh-CN" sz="2000" dirty="0">
                <a:ea typeface="楷体"/>
              </a:rPr>
              <a:t>界面；</a:t>
            </a:r>
            <a:endParaRPr lang="en-US" altLang="zh-CN" sz="2000" dirty="0">
              <a:ea typeface="楷体"/>
            </a:endParaRPr>
          </a:p>
          <a:p>
            <a:pPr marL="457200" indent="-457200">
              <a:lnSpc>
                <a:spcPct val="140000"/>
              </a:lnSpc>
              <a:spcAft>
                <a:spcPts val="240"/>
              </a:spcAft>
              <a:buClr>
                <a:srgbClr val="0070C0"/>
              </a:buClr>
              <a:buSzPct val="80000"/>
              <a:buFont typeface="+mj-ea"/>
              <a:buAutoNum type="circleNumDbPlain"/>
              <a:defRPr/>
            </a:pPr>
            <a:r>
              <a:rPr lang="zh-CN" altLang="zh-CN" sz="2000" dirty="0">
                <a:ea typeface="楷体"/>
              </a:rPr>
              <a:t>安装第三方库（</a:t>
            </a:r>
            <a:r>
              <a:rPr lang="en-US" altLang="zh-CN" sz="2000" dirty="0">
                <a:ea typeface="楷体"/>
              </a:rPr>
              <a:t>Robot framework</a:t>
            </a:r>
            <a:r>
              <a:rPr lang="zh-CN" altLang="zh-CN" sz="2000" dirty="0">
                <a:ea typeface="楷体"/>
              </a:rPr>
              <a:t>插件），如</a:t>
            </a:r>
            <a:r>
              <a:rPr lang="en-US" altLang="zh-CN" sz="2000" dirty="0" err="1">
                <a:ea typeface="楷体"/>
              </a:rPr>
              <a:t>SeleniumLibrary</a:t>
            </a:r>
            <a:r>
              <a:rPr lang="zh-CN" altLang="zh-CN" sz="2000" dirty="0">
                <a:ea typeface="楷体"/>
              </a:rPr>
              <a:t>、</a:t>
            </a:r>
            <a:r>
              <a:rPr lang="en-US" altLang="zh-CN" sz="2000" dirty="0">
                <a:ea typeface="楷体"/>
              </a:rPr>
              <a:t>HTTP </a:t>
            </a:r>
            <a:r>
              <a:rPr lang="en-US" altLang="zh-CN" sz="2000" dirty="0" err="1">
                <a:ea typeface="楷体"/>
              </a:rPr>
              <a:t>RequestsLibrary</a:t>
            </a:r>
            <a:r>
              <a:rPr lang="zh-CN" altLang="zh-CN" sz="2000" dirty="0">
                <a:ea typeface="楷体"/>
              </a:rPr>
              <a:t>、</a:t>
            </a:r>
            <a:r>
              <a:rPr lang="en-US" altLang="zh-CN" sz="2000" dirty="0" err="1">
                <a:ea typeface="楷体"/>
              </a:rPr>
              <a:t>AppiumLibrary</a:t>
            </a:r>
            <a:r>
              <a:rPr lang="zh-CN" altLang="zh-CN" sz="2000" dirty="0">
                <a:ea typeface="楷体"/>
              </a:rPr>
              <a:t>、</a:t>
            </a:r>
            <a:r>
              <a:rPr lang="en-US" altLang="zh-CN" sz="2000" dirty="0" err="1">
                <a:ea typeface="楷体"/>
              </a:rPr>
              <a:t>RESTinstance</a:t>
            </a:r>
            <a:r>
              <a:rPr lang="zh-CN" altLang="zh-CN" sz="2000" dirty="0">
                <a:ea typeface="楷体"/>
              </a:rPr>
              <a:t>等；</a:t>
            </a:r>
            <a:endParaRPr lang="en-US" altLang="zh-CN" sz="2000" dirty="0">
              <a:ea typeface="楷体"/>
            </a:endParaRPr>
          </a:p>
          <a:p>
            <a:pPr marL="457200" indent="-457200">
              <a:lnSpc>
                <a:spcPct val="140000"/>
              </a:lnSpc>
              <a:spcAft>
                <a:spcPts val="240"/>
              </a:spcAft>
              <a:buClr>
                <a:srgbClr val="0070C0"/>
              </a:buClr>
              <a:buSzPct val="80000"/>
              <a:buFont typeface="+mj-ea"/>
              <a:buAutoNum type="circleNumDbPlain"/>
              <a:defRPr/>
            </a:pPr>
            <a:r>
              <a:rPr lang="zh-CN" altLang="zh-CN" sz="2000" dirty="0">
                <a:ea typeface="楷体"/>
              </a:rPr>
              <a:t>启动</a:t>
            </a:r>
            <a:r>
              <a:rPr lang="en-US" altLang="zh-CN" sz="2000" dirty="0">
                <a:ea typeface="楷体"/>
              </a:rPr>
              <a:t>Robot framework</a:t>
            </a:r>
            <a:r>
              <a:rPr lang="zh-CN" altLang="zh-CN" sz="2000" dirty="0">
                <a:ea typeface="楷体"/>
              </a:rPr>
              <a:t>（</a:t>
            </a:r>
            <a:r>
              <a:rPr lang="en-US" altLang="zh-CN" sz="2000" dirty="0">
                <a:ea typeface="楷体"/>
              </a:rPr>
              <a:t>RF</a:t>
            </a:r>
            <a:r>
              <a:rPr lang="zh-CN" altLang="zh-CN" sz="2000" dirty="0">
                <a:ea typeface="楷体"/>
              </a:rPr>
              <a:t>），使用</a:t>
            </a:r>
            <a:r>
              <a:rPr lang="en-US" altLang="zh-CN" sz="2000" dirty="0">
                <a:ea typeface="楷体"/>
              </a:rPr>
              <a:t>RF</a:t>
            </a:r>
            <a:r>
              <a:rPr lang="zh-CN" altLang="zh-CN" sz="2000" dirty="0">
                <a:ea typeface="楷体"/>
              </a:rPr>
              <a:t>内建库，完成一些基本的操作的、</a:t>
            </a:r>
            <a:r>
              <a:rPr lang="en-US" altLang="zh-CN" sz="2000" dirty="0">
                <a:ea typeface="楷体"/>
              </a:rPr>
              <a:t>RF</a:t>
            </a:r>
            <a:r>
              <a:rPr lang="zh-CN" altLang="zh-CN" sz="2000" dirty="0">
                <a:ea typeface="楷体"/>
              </a:rPr>
              <a:t>自身的关键字驱动脚本。</a:t>
            </a:r>
            <a:endParaRPr lang="en-US" altLang="zh-CN" sz="2000" dirty="0">
              <a:ea typeface="楷体"/>
            </a:endParaRPr>
          </a:p>
          <a:p>
            <a:pPr marL="457200" indent="-457200">
              <a:lnSpc>
                <a:spcPct val="140000"/>
              </a:lnSpc>
              <a:spcAft>
                <a:spcPts val="240"/>
              </a:spcAft>
              <a:buClr>
                <a:srgbClr val="0070C0"/>
              </a:buClr>
              <a:buSzPct val="80000"/>
              <a:buFont typeface="+mj-ea"/>
              <a:buAutoNum type="circleNumDbPlain"/>
              <a:defRPr/>
            </a:pPr>
            <a:r>
              <a:rPr lang="zh-CN" altLang="zh-CN" sz="2000" dirty="0">
                <a:ea typeface="楷体"/>
              </a:rPr>
              <a:t>结合实验</a:t>
            </a:r>
            <a:r>
              <a:rPr lang="en-US" altLang="zh-CN" sz="2000" dirty="0">
                <a:ea typeface="楷体"/>
              </a:rPr>
              <a:t>3</a:t>
            </a:r>
            <a:r>
              <a:rPr lang="zh-CN" altLang="zh-CN" sz="2000" dirty="0">
                <a:ea typeface="楷体"/>
              </a:rPr>
              <a:t>，实现</a:t>
            </a:r>
            <a:r>
              <a:rPr lang="en-US" altLang="zh-CN" sz="2000" dirty="0">
                <a:ea typeface="楷体"/>
              </a:rPr>
              <a:t>RF</a:t>
            </a:r>
            <a:r>
              <a:rPr lang="zh-CN" altLang="zh-CN" sz="2000" dirty="0">
                <a:ea typeface="楷体"/>
              </a:rPr>
              <a:t>的集成，生成测试报告；</a:t>
            </a:r>
            <a:endParaRPr lang="en-US" altLang="zh-CN" sz="2000" dirty="0">
              <a:ea typeface="楷体"/>
            </a:endParaRPr>
          </a:p>
          <a:p>
            <a:pPr marL="457200" indent="-457200">
              <a:lnSpc>
                <a:spcPct val="140000"/>
              </a:lnSpc>
              <a:spcAft>
                <a:spcPts val="240"/>
              </a:spcAft>
              <a:buClr>
                <a:srgbClr val="0070C0"/>
              </a:buClr>
              <a:buSzPct val="80000"/>
              <a:buFont typeface="+mj-ea"/>
              <a:buAutoNum type="circleNumDbPlain"/>
              <a:defRPr/>
            </a:pPr>
            <a:r>
              <a:rPr lang="zh-CN" altLang="zh-CN" sz="2000" dirty="0">
                <a:ea typeface="楷体"/>
              </a:rPr>
              <a:t>基于</a:t>
            </a:r>
            <a:r>
              <a:rPr lang="en-US" altLang="zh-CN" sz="2000" dirty="0">
                <a:ea typeface="楷体"/>
              </a:rPr>
              <a:t>RF</a:t>
            </a:r>
            <a:r>
              <a:rPr lang="zh-CN" altLang="zh-CN" sz="2000" dirty="0">
                <a:ea typeface="楷体"/>
              </a:rPr>
              <a:t>和第三方库完成接口测试的脚本等，生成测试报告。</a:t>
            </a:r>
          </a:p>
        </p:txBody>
      </p:sp>
    </p:spTree>
    <p:extLst>
      <p:ext uri="{BB962C8B-B14F-4D97-AF65-F5344CB8AC3E}">
        <p14:creationId xmlns:p14="http://schemas.microsoft.com/office/powerpoint/2010/main" val="1814016248"/>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dirty="0"/>
              <a:t>学习资源推荐</a:t>
            </a:r>
          </a:p>
        </p:txBody>
      </p:sp>
      <p:sp>
        <p:nvSpPr>
          <p:cNvPr id="180" name="在这里推荐延伸学习资料…"/>
          <p:cNvSpPr txBox="1"/>
          <p:nvPr/>
        </p:nvSpPr>
        <p:spPr>
          <a:xfrm>
            <a:off x="341394" y="1129280"/>
            <a:ext cx="8682355" cy="1715662"/>
          </a:xfrm>
          <a:prstGeom prst="rect">
            <a:avLst/>
          </a:prstGeom>
          <a:ln w="12700">
            <a:miter lim="400000"/>
          </a:ln>
        </p:spPr>
        <p:txBody>
          <a:bodyPr wrap="square" lIns="50800" tIns="50800" rIns="50800" bIns="50800" anchor="ctr">
            <a:spAutoFit/>
          </a:bodyPr>
          <a:lstStyle/>
          <a:p>
            <a:pPr marL="311150" lvl="1" indent="-195263">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接口自动化测试项目实战</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，清华大学出版社，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2021.11</a:t>
            </a:r>
          </a:p>
          <a:p>
            <a:pPr marL="311150" lvl="1" indent="-195263">
              <a:lnSpc>
                <a:spcPct val="150000"/>
              </a:lnSpc>
              <a:buClr>
                <a:srgbClr val="3798DA"/>
              </a:buClr>
              <a:buSzPct val="100000"/>
              <a:buFontTx/>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从零开始学</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Selenium</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自动化测试</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，机械工业出版社，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a:t>
            </a:r>
            <a:endParaRPr lang="zh-CN" altLang="en-US" dirty="0">
              <a:solidFill>
                <a:srgbClr val="53585F"/>
              </a:solidFill>
              <a:latin typeface="微软雅黑" panose="020B0503020204020204" pitchFamily="34" charset="-122"/>
              <a:ea typeface="微软雅黑" panose="020B0503020204020204" pitchFamily="34" charset="-122"/>
              <a:cs typeface="Tahoma" panose="020B0604030504040204"/>
            </a:endParaRPr>
          </a:p>
          <a:p>
            <a:pPr marL="311150" lvl="1" indent="-195263">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前端自动化测试框架</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en" altLang="zh-CN" dirty="0">
                <a:solidFill>
                  <a:srgbClr val="53585F"/>
                </a:solidFill>
                <a:latin typeface="微软雅黑" panose="020B0503020204020204" pitchFamily="34" charset="-122"/>
                <a:ea typeface="微软雅黑" panose="020B0503020204020204" pitchFamily="34" charset="-122"/>
                <a:cs typeface="Tahoma" panose="020B0604030504040204"/>
              </a:rPr>
              <a:t>Cypress </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从入门到精通</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，电子工业出版社，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2020.4</a:t>
            </a:r>
          </a:p>
          <a:p>
            <a:pPr marL="311150" lvl="1" indent="-195263">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《Robot Framework</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自动化测试精解</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 ，人民邮电出版社，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2020.4</a:t>
            </a:r>
            <a:endParaRPr dirty="0">
              <a:solidFill>
                <a:srgbClr val="53585F"/>
              </a:solidFill>
              <a:latin typeface="微软雅黑" panose="020B0503020204020204" pitchFamily="34" charset="-122"/>
              <a:ea typeface="微软雅黑" panose="020B0503020204020204" pitchFamily="34" charset="-122"/>
              <a:cs typeface="Tahoma" panose="020B0604030504040204"/>
            </a:endParaRPr>
          </a:p>
        </p:txBody>
      </p:sp>
    </p:spTree>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76798" y="1921824"/>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920055" y="2915996"/>
            <a:ext cx="2171700" cy="326643"/>
          </a:xfrm>
        </p:spPr>
        <p:txBody>
          <a:bodyPr>
            <a:noAutofit/>
          </a:bodyPr>
          <a:lstStyle/>
          <a:p>
            <a:r>
              <a:rPr lang="zh-CN" altLang="en-US" sz="1600" dirty="0">
                <a:solidFill>
                  <a:srgbClr val="435CC8"/>
                </a:solidFill>
                <a:latin typeface="Microsoft YaHei" panose="020B0503020204020204" pitchFamily="34" charset="-122"/>
                <a:ea typeface="Microsoft YaHei" panose="020B0503020204020204" pitchFamily="34" charset="-122"/>
              </a:rPr>
              <a:t>朱少民 </a:t>
            </a:r>
            <a:r>
              <a:rPr lang="en-US" altLang="zh-CN" sz="1600" dirty="0">
                <a:solidFill>
                  <a:srgbClr val="435CC8"/>
                </a:solidFill>
                <a:latin typeface="Microsoft YaHei" panose="020B0503020204020204" pitchFamily="34" charset="-122"/>
                <a:ea typeface="Microsoft YaHei" panose="020B0503020204020204" pitchFamily="34" charset="-122"/>
              </a:rPr>
              <a:t>/</a:t>
            </a:r>
            <a:r>
              <a:rPr lang="zh-CN" altLang="en-US" sz="1600" dirty="0">
                <a:solidFill>
                  <a:srgbClr val="435CC8"/>
                </a:solidFill>
                <a:latin typeface="Microsoft YaHei" panose="020B0503020204020204" pitchFamily="34" charset="-122"/>
                <a:ea typeface="Microsoft YaHei" panose="020B0503020204020204" pitchFamily="34" charset="-122"/>
              </a:rPr>
              <a:t> 同济大学</a:t>
            </a: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2498A-5519-D070-35A6-93A2FEFC9097}"/>
              </a:ext>
            </a:extLst>
          </p:cNvPr>
          <p:cNvSpPr>
            <a:spLocks noGrp="1"/>
          </p:cNvSpPr>
          <p:nvPr>
            <p:ph type="title"/>
          </p:nvPr>
        </p:nvSpPr>
        <p:spPr/>
        <p:txBody>
          <a:bodyPr/>
          <a:lstStyle/>
          <a:p>
            <a:r>
              <a:rPr kumimoji="1" lang="zh-CN" altLang="en-US" dirty="0"/>
              <a:t>自动化测试的内涵</a:t>
            </a:r>
          </a:p>
        </p:txBody>
      </p:sp>
      <p:pic>
        <p:nvPicPr>
          <p:cNvPr id="3074" name="Picture 2" descr="查看源图像">
            <a:extLst>
              <a:ext uri="{FF2B5EF4-FFF2-40B4-BE49-F238E27FC236}">
                <a16:creationId xmlns:a16="http://schemas.microsoft.com/office/drawing/2014/main" id="{2DE2FAAA-8035-A606-5D07-BB80E6880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94" y="1168047"/>
            <a:ext cx="3179506" cy="31113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60A0483-1D01-52EF-364C-5C60990B06C5}"/>
              </a:ext>
            </a:extLst>
          </p:cNvPr>
          <p:cNvSpPr txBox="1"/>
          <p:nvPr/>
        </p:nvSpPr>
        <p:spPr>
          <a:xfrm>
            <a:off x="393291" y="1327474"/>
            <a:ext cx="5338915" cy="29518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通过平台、系统或工具自动地完成测试的某类工作都可以归为</a:t>
            </a:r>
            <a:r>
              <a:rPr kumimoji="1" lang="zh-CN" altLang="en-US" b="1" dirty="0">
                <a:latin typeface="Microsoft YaHei" panose="020B0503020204020204" pitchFamily="34" charset="-122"/>
                <a:ea typeface="Microsoft YaHei" panose="020B0503020204020204" pitchFamily="34" charset="-122"/>
              </a:rPr>
              <a:t>测试自动化</a:t>
            </a:r>
            <a:endParaRPr kumimoji="1"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b="1" dirty="0">
                <a:latin typeface="Microsoft YaHei" panose="020B0503020204020204" pitchFamily="34" charset="-122"/>
                <a:ea typeface="Microsoft YaHei" panose="020B0503020204020204" pitchFamily="34" charset="-122"/>
              </a:rPr>
              <a:t>自动化测试</a:t>
            </a:r>
            <a:r>
              <a:rPr kumimoji="1" lang="zh-CN" altLang="en-US" dirty="0">
                <a:latin typeface="Microsoft YaHei" panose="020B0503020204020204" pitchFamily="34" charset="-122"/>
                <a:ea typeface="Microsoft YaHei" panose="020B0503020204020204" pitchFamily="34" charset="-122"/>
              </a:rPr>
              <a:t>更侧重的测试用例或测试数据生成、测试执行和测试结果呈现等自动化</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自动化测试为评审提供辅助工具和代码静态分析</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自动化测试可以覆盖系统的接口测试、</a:t>
            </a:r>
            <a:r>
              <a:rPr kumimoji="1" lang="en-US" altLang="zh-CN" dirty="0">
                <a:latin typeface="Microsoft YaHei" panose="020B0503020204020204" pitchFamily="34" charset="-122"/>
                <a:ea typeface="Microsoft YaHei" panose="020B0503020204020204" pitchFamily="34" charset="-122"/>
              </a:rPr>
              <a:t>UI</a:t>
            </a:r>
            <a:r>
              <a:rPr kumimoji="1" lang="zh-CN" altLang="en-US" dirty="0">
                <a:latin typeface="Microsoft YaHei" panose="020B0503020204020204" pitchFamily="34" charset="-122"/>
                <a:ea typeface="Microsoft YaHei" panose="020B0503020204020204" pitchFamily="34" charset="-122"/>
              </a:rPr>
              <a:t>功能测试和专项测试</a:t>
            </a: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89190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B6896-43F1-FA37-9611-45FB9B1B1F32}"/>
              </a:ext>
            </a:extLst>
          </p:cNvPr>
          <p:cNvSpPr>
            <a:spLocks noGrp="1"/>
          </p:cNvSpPr>
          <p:nvPr>
            <p:ph type="title"/>
          </p:nvPr>
        </p:nvSpPr>
        <p:spPr/>
        <p:txBody>
          <a:bodyPr/>
          <a:lstStyle/>
          <a:p>
            <a:r>
              <a:rPr kumimoji="1" lang="zh-CN" altLang="en-US" dirty="0"/>
              <a:t>自动化测试的分类</a:t>
            </a:r>
          </a:p>
        </p:txBody>
      </p:sp>
      <p:sp>
        <p:nvSpPr>
          <p:cNvPr id="3" name="内容占位符 2">
            <a:extLst>
              <a:ext uri="{FF2B5EF4-FFF2-40B4-BE49-F238E27FC236}">
                <a16:creationId xmlns:a16="http://schemas.microsoft.com/office/drawing/2014/main" id="{543999FB-8967-BB44-B0C6-9082B6CAAB76}"/>
              </a:ext>
            </a:extLst>
          </p:cNvPr>
          <p:cNvSpPr>
            <a:spLocks noGrp="1"/>
          </p:cNvSpPr>
          <p:nvPr>
            <p:ph idx="1"/>
          </p:nvPr>
        </p:nvSpPr>
        <p:spPr>
          <a:xfrm>
            <a:off x="1053192" y="1062179"/>
            <a:ext cx="3725636" cy="3263504"/>
          </a:xfrm>
        </p:spPr>
        <p:txBody>
          <a:bodyPr>
            <a:normAutofit lnSpcReduction="10000"/>
          </a:bodyPr>
          <a:lstStyle/>
          <a:p>
            <a:pPr marL="457200" indent="-457200">
              <a:buClr>
                <a:srgbClr val="92D050"/>
              </a:buClr>
              <a:buSzPct val="80000"/>
              <a:buFont typeface="+mj-ea"/>
              <a:buAutoNum type="circleNumDbPlain"/>
            </a:pPr>
            <a:r>
              <a:rPr kumimoji="1" lang="zh-CN" altLang="en-US" dirty="0"/>
              <a:t>代码静态分析</a:t>
            </a:r>
          </a:p>
          <a:p>
            <a:pPr marL="457200" indent="-457200">
              <a:buClr>
                <a:srgbClr val="92D050"/>
              </a:buClr>
              <a:buSzPct val="80000"/>
              <a:buFont typeface="+mj-ea"/>
              <a:buAutoNum type="circleNumDbPlain"/>
            </a:pPr>
            <a:r>
              <a:rPr kumimoji="1" lang="zh-CN" altLang="en-US" dirty="0"/>
              <a:t>单元测试自动化</a:t>
            </a:r>
            <a:endParaRPr kumimoji="1" lang="en-US" altLang="zh-CN" dirty="0"/>
          </a:p>
          <a:p>
            <a:pPr marL="457200" indent="-457200">
              <a:buClr>
                <a:srgbClr val="92D050"/>
              </a:buClr>
              <a:buSzPct val="80000"/>
              <a:buFont typeface="+mj-ea"/>
              <a:buAutoNum type="circleNumDbPlain"/>
            </a:pPr>
            <a:r>
              <a:rPr kumimoji="1" lang="en-US" altLang="zh-CN" dirty="0"/>
              <a:t>API</a:t>
            </a:r>
            <a:r>
              <a:rPr kumimoji="1" lang="zh-CN" altLang="en-US" dirty="0"/>
              <a:t>（接口）自动化测试</a:t>
            </a:r>
            <a:endParaRPr kumimoji="1" lang="en-US" altLang="zh-CN" dirty="0"/>
          </a:p>
          <a:p>
            <a:pPr marL="457200" indent="-457200">
              <a:buClr>
                <a:srgbClr val="92D050"/>
              </a:buClr>
              <a:buSzPct val="80000"/>
              <a:buFont typeface="+mj-ea"/>
              <a:buAutoNum type="circleNumDbPlain"/>
            </a:pPr>
            <a:r>
              <a:rPr kumimoji="1" lang="en-US" altLang="zh-CN" dirty="0"/>
              <a:t>Web</a:t>
            </a:r>
            <a:r>
              <a:rPr kumimoji="1" lang="zh-CN" altLang="en-US" dirty="0"/>
              <a:t> </a:t>
            </a:r>
            <a:r>
              <a:rPr kumimoji="1" lang="en-US" altLang="zh-CN" dirty="0"/>
              <a:t>UI</a:t>
            </a:r>
            <a:r>
              <a:rPr kumimoji="1" lang="zh-CN" altLang="en-US" dirty="0"/>
              <a:t>自动化测试</a:t>
            </a:r>
            <a:endParaRPr kumimoji="1" lang="en-US" altLang="zh-CN" dirty="0"/>
          </a:p>
          <a:p>
            <a:pPr marL="457200" indent="-457200">
              <a:buClr>
                <a:srgbClr val="92D050"/>
              </a:buClr>
              <a:buSzPct val="80000"/>
              <a:buFont typeface="+mj-ea"/>
              <a:buAutoNum type="circleNumDbPlain"/>
            </a:pPr>
            <a:r>
              <a:rPr kumimoji="1" lang="zh-CN" altLang="en-US" dirty="0"/>
              <a:t>移动</a:t>
            </a:r>
            <a:r>
              <a:rPr kumimoji="1" lang="en-US" altLang="zh-CN" dirty="0"/>
              <a:t>App</a:t>
            </a:r>
            <a:r>
              <a:rPr kumimoji="1" lang="zh-CN" altLang="en-US" dirty="0"/>
              <a:t> </a:t>
            </a:r>
            <a:r>
              <a:rPr kumimoji="1" lang="en-US" altLang="zh-CN" dirty="0"/>
              <a:t>UI</a:t>
            </a:r>
            <a:r>
              <a:rPr kumimoji="1" lang="zh-CN" altLang="en-US" dirty="0"/>
              <a:t>自动化测试</a:t>
            </a:r>
            <a:endParaRPr kumimoji="1" lang="en-US" altLang="zh-CN" dirty="0"/>
          </a:p>
          <a:p>
            <a:pPr marL="457200" indent="-457200">
              <a:buClr>
                <a:srgbClr val="92D050"/>
              </a:buClr>
              <a:buSzPct val="80000"/>
              <a:buFont typeface="+mj-ea"/>
              <a:buAutoNum type="circleNumDbPlain"/>
            </a:pPr>
            <a:r>
              <a:rPr kumimoji="1" lang="zh-CN" altLang="en-US" dirty="0"/>
              <a:t>自动化测试集成框架</a:t>
            </a:r>
          </a:p>
        </p:txBody>
      </p:sp>
      <p:pic>
        <p:nvPicPr>
          <p:cNvPr id="5" name="图片 4">
            <a:extLst>
              <a:ext uri="{FF2B5EF4-FFF2-40B4-BE49-F238E27FC236}">
                <a16:creationId xmlns:a16="http://schemas.microsoft.com/office/drawing/2014/main" id="{CF5D7339-CF30-A875-E848-169F6A1204A8}"/>
              </a:ext>
            </a:extLst>
          </p:cNvPr>
          <p:cNvPicPr>
            <a:picLocks noChangeAspect="1"/>
          </p:cNvPicPr>
          <p:nvPr/>
        </p:nvPicPr>
        <p:blipFill>
          <a:blip r:embed="rId2"/>
          <a:stretch>
            <a:fillRect/>
          </a:stretch>
        </p:blipFill>
        <p:spPr>
          <a:xfrm>
            <a:off x="5629572" y="1048855"/>
            <a:ext cx="3340257" cy="3290153"/>
          </a:xfrm>
          <a:prstGeom prst="rect">
            <a:avLst/>
          </a:prstGeom>
        </p:spPr>
      </p:pic>
    </p:spTree>
    <p:extLst>
      <p:ext uri="{BB962C8B-B14F-4D97-AF65-F5344CB8AC3E}">
        <p14:creationId xmlns:p14="http://schemas.microsoft.com/office/powerpoint/2010/main" val="627494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4362</TotalTime>
  <Words>4035</Words>
  <Application>Microsoft Macintosh PowerPoint</Application>
  <PresentationFormat>全屏显示(16:9)</PresentationFormat>
  <Paragraphs>568</Paragraphs>
  <Slides>75</Slides>
  <Notes>39</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75</vt:i4>
      </vt:variant>
    </vt:vector>
  </HeadingPairs>
  <TitlesOfParts>
    <vt:vector size="100" baseType="lpstr">
      <vt:lpstr>-apple-system</vt:lpstr>
      <vt:lpstr>楷体</vt:lpstr>
      <vt:lpstr>思源黑体</vt:lpstr>
      <vt:lpstr>思源黑体 Bold</vt:lpstr>
      <vt:lpstr>思源黑体 CN Normal</vt:lpstr>
      <vt:lpstr>思源黑体 Medium</vt:lpstr>
      <vt:lpstr>微软雅黑</vt:lpstr>
      <vt:lpstr>微软雅黑</vt:lpstr>
      <vt:lpstr>微软雅黑</vt:lpstr>
      <vt:lpstr>微软雅黑 Light</vt:lpstr>
      <vt:lpstr>PingFang SC</vt:lpstr>
      <vt:lpstr>Segoe</vt:lpstr>
      <vt:lpstr>Source Han Sans CN Regular</vt:lpstr>
      <vt:lpstr>Yuanti SC</vt:lpstr>
      <vt:lpstr>Arial</vt:lpstr>
      <vt:lpstr>Arial</vt:lpstr>
      <vt:lpstr>Calibri</vt:lpstr>
      <vt:lpstr>Helvetica</vt:lpstr>
      <vt:lpstr>Helvetica Light</vt:lpstr>
      <vt:lpstr>Helvetica Neue</vt:lpstr>
      <vt:lpstr>Lucida Console</vt:lpstr>
      <vt:lpstr>Tahoma</vt:lpstr>
      <vt:lpstr>Times New Roman</vt:lpstr>
      <vt:lpstr>Wingdings</vt:lpstr>
      <vt:lpstr>Office 主题​​</vt:lpstr>
      <vt:lpstr>软件测试方法和技术</vt:lpstr>
      <vt:lpstr>PowerPoint 演示文稿</vt:lpstr>
      <vt:lpstr>自动化测试越来越受重视</vt:lpstr>
      <vt:lpstr>自动化测试越来越受重视 – 人才市场</vt:lpstr>
      <vt:lpstr>自动化测试分层策略</vt:lpstr>
      <vt:lpstr>现实是骨感的</vt:lpstr>
      <vt:lpstr>自动化测试四象限</vt:lpstr>
      <vt:lpstr>自动化测试的内涵</vt:lpstr>
      <vt:lpstr>自动化测试的分类</vt:lpstr>
      <vt:lpstr>PowerPoint 演示文稿</vt:lpstr>
      <vt:lpstr>代码评审辅助工具</vt:lpstr>
      <vt:lpstr>代码静态分析</vt:lpstr>
      <vt:lpstr>示例：符号执行</vt:lpstr>
      <vt:lpstr>值依赖分析</vt:lpstr>
      <vt:lpstr>SAST：静态应用程序安全测试</vt:lpstr>
      <vt:lpstr>SAST 工具分类</vt:lpstr>
      <vt:lpstr>DAST</vt:lpstr>
      <vt:lpstr>DAST、SAST&amp;IAST</vt:lpstr>
      <vt:lpstr>PowerPoint 演示文稿</vt:lpstr>
      <vt:lpstr>单元测试</vt:lpstr>
      <vt:lpstr>xUnit框架</vt:lpstr>
      <vt:lpstr>JUnit 4 工作原理/框架</vt:lpstr>
      <vt:lpstr>JUnit 5架构</vt:lpstr>
      <vt:lpstr>Mock技术</vt:lpstr>
      <vt:lpstr>最常用的单元测试工具</vt:lpstr>
      <vt:lpstr>PowerPoint 演示文稿</vt:lpstr>
      <vt:lpstr>API的TA架构（复习）</vt:lpstr>
      <vt:lpstr>基于API的TA工具 -续</vt:lpstr>
      <vt:lpstr>PowerPoint 演示文稿</vt:lpstr>
      <vt:lpstr>Web UI自动化测试</vt:lpstr>
      <vt:lpstr>Web UI元素</vt:lpstr>
      <vt:lpstr>W3C DOM标准</vt:lpstr>
      <vt:lpstr>测试DOM API</vt:lpstr>
      <vt:lpstr>定位元素</vt:lpstr>
      <vt:lpstr>UI元素定位示例</vt:lpstr>
      <vt:lpstr>Selenium + WebDriver</vt:lpstr>
      <vt:lpstr>Java HTTP Client + Selenium</vt:lpstr>
      <vt:lpstr>Selenium Grid</vt:lpstr>
      <vt:lpstr>基于Cypress的UI自动化测试</vt:lpstr>
      <vt:lpstr>Cypress 架构</vt:lpstr>
      <vt:lpstr>基于图像识别的UI自动化测试</vt:lpstr>
      <vt:lpstr>PowerPoint 演示文稿</vt:lpstr>
      <vt:lpstr>几款常见的测试工具比较</vt:lpstr>
      <vt:lpstr>Appium</vt:lpstr>
      <vt:lpstr>Appium 示例</vt:lpstr>
      <vt:lpstr>Airtest 框架</vt:lpstr>
      <vt:lpstr>示例：基于Poco开发自动化测试脚本</vt:lpstr>
      <vt:lpstr>OCR实现</vt:lpstr>
      <vt:lpstr>OCR实现</vt:lpstr>
      <vt:lpstr>PowerPoint 演示文稿</vt:lpstr>
      <vt:lpstr>Selenium 关键字驱动</vt:lpstr>
      <vt:lpstr>RobotFramework关键字驱动</vt:lpstr>
      <vt:lpstr>分离数据与脚本</vt:lpstr>
      <vt:lpstr>测试数据的管理</vt:lpstr>
      <vt:lpstr>TA框架的构成</vt:lpstr>
      <vt:lpstr>TA 框架应提供的服务</vt:lpstr>
      <vt:lpstr>TA框架设计要点</vt:lpstr>
      <vt:lpstr>TA框架支持测试设计/管理/执行</vt:lpstr>
      <vt:lpstr>统一规划:不同的测试类型和对象</vt:lpstr>
      <vt:lpstr>数据管理与对象识别组件</vt:lpstr>
      <vt:lpstr>测试报告组件</vt:lpstr>
      <vt:lpstr>PowerPoint 演示文稿</vt:lpstr>
      <vt:lpstr>Robot Framework</vt:lpstr>
      <vt:lpstr>RF 报告</vt:lpstr>
      <vt:lpstr>RF 自带的标准库</vt:lpstr>
      <vt:lpstr>RF 插件</vt:lpstr>
      <vt:lpstr>RF 扩展库</vt:lpstr>
      <vt:lpstr>PowerPoint 演示文稿</vt:lpstr>
      <vt:lpstr>PowerPoint 演示文稿</vt:lpstr>
      <vt:lpstr>PowerPoint 演示文稿</vt:lpstr>
      <vt:lpstr>小结</vt:lpstr>
      <vt:lpstr>提问与思考</vt:lpstr>
      <vt:lpstr>实验6 部署自动化测试框架 </vt:lpstr>
      <vt:lpstr>PowerPoint 演示文稿</vt:lpstr>
      <vt:lpstr>感 谢 聆 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317</cp:revision>
  <dcterms:created xsi:type="dcterms:W3CDTF">2020-06-18T01:06:00Z</dcterms:created>
  <dcterms:modified xsi:type="dcterms:W3CDTF">2022-12-24T01:15:32Z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